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370" r:id="rId5"/>
    <p:sldId id="264" r:id="rId6"/>
    <p:sldId id="373" r:id="rId7"/>
    <p:sldId id="356" r:id="rId8"/>
    <p:sldId id="269" r:id="rId9"/>
    <p:sldId id="261" r:id="rId10"/>
    <p:sldId id="262" r:id="rId11"/>
    <p:sldId id="363" r:id="rId12"/>
    <p:sldId id="364" r:id="rId13"/>
    <p:sldId id="353" r:id="rId14"/>
    <p:sldId id="289" r:id="rId15"/>
    <p:sldId id="291" r:id="rId16"/>
    <p:sldId id="288" r:id="rId17"/>
    <p:sldId id="290" r:id="rId18"/>
    <p:sldId id="371" r:id="rId19"/>
    <p:sldId id="272" r:id="rId20"/>
    <p:sldId id="273" r:id="rId21"/>
    <p:sldId id="3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C35868-DFE1-457A-BB74-0E9D857EBDA3}">
          <p14:sldIdLst>
            <p14:sldId id="370"/>
            <p14:sldId id="264"/>
            <p14:sldId id="373"/>
            <p14:sldId id="356"/>
            <p14:sldId id="269"/>
            <p14:sldId id="261"/>
            <p14:sldId id="262"/>
            <p14:sldId id="363"/>
            <p14:sldId id="364"/>
            <p14:sldId id="353"/>
            <p14:sldId id="289"/>
            <p14:sldId id="291"/>
            <p14:sldId id="288"/>
            <p14:sldId id="290"/>
            <p14:sldId id="371"/>
            <p14:sldId id="272"/>
            <p14:sldId id="273"/>
            <p14:sldId id="3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C1F0"/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075C35-16AB-49E0-B258-E06CD5350289}" v="4" dt="2021-11-22T09:47:59.5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54" autoAdjust="0"/>
    <p:restoredTop sz="94606" autoAdjust="0"/>
  </p:normalViewPr>
  <p:slideViewPr>
    <p:cSldViewPr snapToGrid="0">
      <p:cViewPr>
        <p:scale>
          <a:sx n="77" d="100"/>
          <a:sy n="77" d="100"/>
        </p:scale>
        <p:origin x="102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D1DC0-A448-4777-8BB6-8054BC99DBC3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AE1C1-630D-4A2C-B3CB-3F96CD8DDC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512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Hyperconnectivity and being connected all the time requires the interoperability to be in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AE1C1-630D-4A2C-B3CB-3F96CD8DDC0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052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9786E7-EDAB-724E-B5AE-1BDD6B8AC6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7716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96D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9F45E-CCA3-4BA5-8519-74F08B63D1D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41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9786E7-EDAB-724E-B5AE-1BDD6B8AC6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340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MG_PowerpointBackground-wid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23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405" y="2661026"/>
            <a:ext cx="10363200" cy="14700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405" y="5108224"/>
            <a:ext cx="9448800" cy="1248129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4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D789-F8EF-A541-8E36-2998F04892E2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21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D789-F8EF-A541-8E36-2998F04892E2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34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D789-F8EF-A541-8E36-2998F04892E2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64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99432" y="1871547"/>
            <a:ext cx="11095669" cy="4600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195414" y="6588758"/>
            <a:ext cx="2399689" cy="2145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191B1-C90F-4AAC-BD23-FFA2E6172C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344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99432" y="1854200"/>
            <a:ext cx="5486400" cy="4618152"/>
          </a:xfrm>
        </p:spPr>
        <p:txBody>
          <a:bodyPr/>
          <a:lstStyle>
            <a:lvl1pPr>
              <a:buClr>
                <a:srgbClr val="0000FF"/>
              </a:buCl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1"/>
          <p:cNvSpPr txBox="1">
            <a:spLocks/>
          </p:cNvSpPr>
          <p:nvPr userDrawn="1"/>
        </p:nvSpPr>
        <p:spPr>
          <a:xfrm>
            <a:off x="9195414" y="6588758"/>
            <a:ext cx="2399689" cy="2145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9C5191B1-C90F-4AAC-BD23-FFA2E6172C4C}" type="slidenum">
              <a:rPr lang="en-GB" sz="1200" smtClean="0"/>
              <a:pPr/>
              <a:t>‹#›</a:t>
            </a:fld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760810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99432" y="1881221"/>
            <a:ext cx="5486400" cy="4591131"/>
          </a:xfrm>
        </p:spPr>
        <p:txBody>
          <a:bodyPr/>
          <a:lstStyle>
            <a:lvl1pPr>
              <a:buClr>
                <a:srgbClr val="0000FF"/>
              </a:buCl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195414" y="6588758"/>
            <a:ext cx="2399689" cy="2145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191B1-C90F-4AAC-BD23-FFA2E6172C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641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99432" y="1871547"/>
            <a:ext cx="11095669" cy="4600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195414" y="6588758"/>
            <a:ext cx="2399689" cy="2145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191B1-C90F-4AAC-BD23-FFA2E6172C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4389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99432" y="1871547"/>
            <a:ext cx="11095669" cy="4600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195414" y="6588758"/>
            <a:ext cx="2399689" cy="2145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191B1-C90F-4AAC-BD23-FFA2E6172C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072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y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638980"/>
            <a:ext cx="9195411" cy="396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191B1-C90F-4AAC-BD23-FFA2E6172C4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99432" y="2038122"/>
            <a:ext cx="11095669" cy="451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9009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914377">
              <a:defRPr/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914377">
              <a:defRPr/>
            </a:pPr>
            <a:endParaRPr lang="en-US" sz="1800">
              <a:solidFill>
                <a:prstClr val="black"/>
              </a:solidFill>
            </a:endParaRPr>
          </a:p>
          <a:p>
            <a:pPr defTabSz="914377">
              <a:defRPr/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914377">
              <a:defRPr/>
            </a:pPr>
            <a:fld id="{6C87F4BA-6D4E-4EBD-91FE-3B8E2157B6F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19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MG_PowerpointBackground-wid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23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84263"/>
            <a:ext cx="10972800" cy="1143000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2664177"/>
            <a:ext cx="9223023" cy="3947427"/>
          </a:xfrm>
        </p:spPr>
        <p:txBody>
          <a:bodyPr/>
          <a:lstStyle>
            <a:lvl1pPr marL="457189" indent="-457189">
              <a:buSzPct val="100000"/>
              <a:buFontTx/>
              <a:buBlip>
                <a:blip r:embed="rId3"/>
              </a:buBlip>
              <a:defRPr/>
            </a:lvl1pPr>
            <a:lvl2pPr marL="990575" indent="-380990">
              <a:buSzPct val="100000"/>
              <a:buFontTx/>
              <a:buBlip>
                <a:blip r:embed="rId3"/>
              </a:buBlip>
              <a:defRPr/>
            </a:lvl2pPr>
            <a:lvl3pPr marL="1523962" indent="-304792">
              <a:buSzPct val="100000"/>
              <a:buFontTx/>
              <a:buBlip>
                <a:blip r:embed="rId3"/>
              </a:buBlip>
              <a:defRPr/>
            </a:lvl3pPr>
            <a:lvl4pPr marL="2133547" indent="-304792">
              <a:buSzPct val="100000"/>
              <a:buFontTx/>
              <a:buBlip>
                <a:blip r:embed="rId3"/>
              </a:buBlip>
              <a:defRPr/>
            </a:lvl4pPr>
            <a:lvl5pPr marL="2743131" indent="-304792">
              <a:buSzPct val="10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44894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MG_PowerpointBackground-wide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23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884263"/>
            <a:ext cx="9223023" cy="1143000"/>
          </a:xfrm>
        </p:spPr>
        <p:txBody>
          <a:bodyPr>
            <a:normAutofit/>
          </a:bodyPr>
          <a:lstStyle>
            <a:lvl1pPr algn="l">
              <a:defRPr sz="533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2494837"/>
            <a:ext cx="9223023" cy="394742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76351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BAA9-1074-4641-BBB0-7099D6902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A77458-6709-4FF9-BF77-167B5EE2A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80128-9DA0-4A95-B36C-9E3E2773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1356-6434-4283-8DF6-57ADD1AF5802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69BE0-1E84-4E02-ABB8-7A2970102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E2DB3-16B6-4095-B97C-8DEE442F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7E52-3559-4EE9-BBA7-011F706C6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9922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D34F7-48CB-4D40-84D6-12A9B26AA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4223E-0E36-41FF-B777-28D825189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C7970-95C5-4905-821F-A8B0F39E9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1356-6434-4283-8DF6-57ADD1AF5802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53E0B-0A9E-4349-800C-5441CFBC7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37777-E384-4282-8385-4C80A76A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7E52-3559-4EE9-BBA7-011F706C6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7839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114D-F048-498C-A5F3-618EA28A4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9EB7E-E09E-4E2E-B82B-C98045345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CF830-DF87-43B3-8FC3-2D885ADD7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1356-6434-4283-8DF6-57ADD1AF5802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3B0B5-6B2C-4BF2-9E62-05CFAB487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A997-976F-4C37-B0B1-C967A31B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7E52-3559-4EE9-BBA7-011F706C6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2442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E6A00-C989-4D02-BF2B-B50B1302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C3B3E-CBD1-456C-9B0A-E55EBFE75D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FD652A-FFAB-4463-B556-2E8C81D3C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8A9CE-62C3-43D2-897A-D042F4359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1356-6434-4283-8DF6-57ADD1AF5802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D157D-F9D7-4D50-8140-85506EDAB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82C09-A6DF-4597-9CFE-7CC2F6058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7E52-3559-4EE9-BBA7-011F706C6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4798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20E39-5D5B-4CAF-B758-3BC97C64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8F4BE-11D7-4734-A2F5-49C776C58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69E2C-EC26-4EE4-8AF5-55C3AD6F1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3D86BA-B925-4853-97C2-FCBE075E29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F952C0-86B4-4470-8AC2-05A1F97EBF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AD3C37-BF29-42AC-9FA5-A1E9B3355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1356-6434-4283-8DF6-57ADD1AF5802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87E8FD-0419-476E-895F-A9ED8A5C5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7D4A3C-9D58-4487-B73A-44A4F83B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7E52-3559-4EE9-BBA7-011F706C6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4288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92F6E-6068-4962-9CF1-B60039847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2880A3-C2CC-4DFA-9315-72CEADBA1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1356-6434-4283-8DF6-57ADD1AF5802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C1F65-2D12-4976-BBA9-1D3EDD8B5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769338-B8E9-4DC2-A3F6-C2799BE1A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7E52-3559-4EE9-BBA7-011F706C6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7964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50898-5BAA-4398-AE8F-5655030A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1356-6434-4283-8DF6-57ADD1AF5802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CA5E15-F2F2-4330-A586-77B31A1E0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5F34A-9E0D-4F1D-8CFA-5EC1C25D7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7E52-3559-4EE9-BBA7-011F706C6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758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AE51A-512E-4E8F-8381-1B165AF8B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57164-48DF-4BD2-AB93-F0A983527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0F895-3E40-439F-B84B-85A034FD5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26BEA-DA33-4596-82A0-E07F0D0A1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1356-6434-4283-8DF6-57ADD1AF5802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1C642-2BEF-4416-B311-CA7ACCB7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D89BE-E0AB-4207-9210-CFA93F422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7E52-3559-4EE9-BBA7-011F706C6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262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A4FDB-47B8-40DC-8B7D-A062EAA5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752A84-217A-4C4D-826A-6171F4A07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13619-03E5-468D-8996-06D633E0C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8CD4B6-5765-4E57-9B6C-6E7BDE5F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1356-6434-4283-8DF6-57ADD1AF5802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669CF-62C5-48AE-B0B5-5965FA972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4BA04-A6DD-4753-83D4-53597DD97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7E52-3559-4EE9-BBA7-011F706C6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08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MG_PowerpointBackground-wide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23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3479"/>
            <a:ext cx="10251233" cy="813909"/>
          </a:xfrm>
        </p:spPr>
        <p:txBody>
          <a:bodyPr>
            <a:normAutofit/>
          </a:bodyPr>
          <a:lstStyle>
            <a:lvl1pPr algn="l">
              <a:defRPr sz="3600" b="1" u="sng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72046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FEB5C-7013-46A3-A0A9-015884DFA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4BE931-B7C8-4D76-BA0D-488E07D24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A62EC-C74B-43CE-839D-E59E7CF4E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1356-6434-4283-8DF6-57ADD1AF5802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AF282-5675-4F5B-A894-E46B1722B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AF061-EE1E-46D0-976A-7621131DE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7E52-3559-4EE9-BBA7-011F706C6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0209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DBEA3F-58DD-49B7-8E00-55BF81BD56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5A45FB-1627-4A68-9D8D-D43B129C6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40F06-0BF6-4650-A20E-9ACBA4950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1356-6434-4283-8DF6-57ADD1AF5802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19FDD-8A9A-4CA6-96EA-FAF915123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55A04-0A43-405A-BF51-4C5559DD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7E52-3559-4EE9-BBA7-011F706C6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2060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270" y="432215"/>
            <a:ext cx="11451815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344168"/>
            <a:ext cx="11436096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>
                <a:latin typeface="+mn-lt"/>
              </a:defRPr>
            </a:lvl1pPr>
            <a:lvl2pPr>
              <a:defRPr lang="en-US" dirty="0" smtClean="0">
                <a:latin typeface="+mn-lt"/>
              </a:defRPr>
            </a:lvl2pPr>
            <a:lvl3pPr>
              <a:defRPr lang="en-US" dirty="0" smtClean="0">
                <a:latin typeface="+mn-lt"/>
              </a:defRPr>
            </a:lvl3pPr>
            <a:lvl4pPr>
              <a:defRPr lang="en-US" dirty="0" smtClean="0">
                <a:latin typeface="+mn-lt"/>
              </a:defRPr>
            </a:lvl4pPr>
            <a:lvl5pPr>
              <a:defRPr lang="en-US" dirty="0">
                <a:latin typeface="+mn-lt"/>
              </a:defRPr>
            </a:lvl5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0716166"/>
      </p:ext>
    </p:extLst>
  </p:cSld>
  <p:clrMapOvr>
    <a:masterClrMapping/>
  </p:clrMapOvr>
  <p:transition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42215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D789-F8EF-A541-8E36-2998F04892E2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27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D789-F8EF-A541-8E36-2998F04892E2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39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D789-F8EF-A541-8E36-2998F04892E2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27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D789-F8EF-A541-8E36-2998F04892E2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71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D789-F8EF-A541-8E36-2998F04892E2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82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D789-F8EF-A541-8E36-2998F04892E2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3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19970A-1276-458F-A73F-3E7B349D7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6286A-ABA8-45F0-94BD-AE2B7029A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334D-E8DD-408D-BC22-BB75BC098B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F1356-6434-4283-8DF6-57ADD1AF5802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AA854-3AFE-44E6-B771-CE849775D8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ED88A-708B-4E43-AF66-9CA56F679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C7E52-3559-4EE9-BBA7-011F706C6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488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49" r:id="rId21"/>
    <p:sldLayoutId id="2147483650" r:id="rId22"/>
    <p:sldLayoutId id="2147483651" r:id="rId23"/>
    <p:sldLayoutId id="2147483652" r:id="rId24"/>
    <p:sldLayoutId id="2147483653" r:id="rId25"/>
    <p:sldLayoutId id="2147483654" r:id="rId26"/>
    <p:sldLayoutId id="2147483655" r:id="rId27"/>
    <p:sldLayoutId id="2147483656" r:id="rId28"/>
    <p:sldLayoutId id="2147483657" r:id="rId29"/>
    <p:sldLayoutId id="2147483658" r:id="rId30"/>
    <p:sldLayoutId id="2147483659" r:id="rId31"/>
    <p:sldLayoutId id="2147483672" r:id="rId32"/>
    <p:sldLayoutId id="2147483673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18" Type="http://schemas.openxmlformats.org/officeDocument/2006/relationships/image" Target="../media/image47.png"/><Relationship Id="rId26" Type="http://schemas.openxmlformats.org/officeDocument/2006/relationships/image" Target="../media/image54.png"/><Relationship Id="rId3" Type="http://schemas.openxmlformats.org/officeDocument/2006/relationships/image" Target="../media/image34.png"/><Relationship Id="rId21" Type="http://schemas.openxmlformats.org/officeDocument/2006/relationships/image" Target="../media/image50.png"/><Relationship Id="rId7" Type="http://schemas.openxmlformats.org/officeDocument/2006/relationships/image" Target="../media/image38.png"/><Relationship Id="rId12" Type="http://schemas.microsoft.com/office/2007/relationships/hdphoto" Target="../media/hdphoto1.wdp"/><Relationship Id="rId17" Type="http://schemas.openxmlformats.org/officeDocument/2006/relationships/image" Target="../media/image46.png"/><Relationship Id="rId25" Type="http://schemas.microsoft.com/office/2007/relationships/hdphoto" Target="../media/hdphoto3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3.png"/><Relationship Id="rId5" Type="http://schemas.openxmlformats.org/officeDocument/2006/relationships/image" Target="../media/image36.jpe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6.pn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4" Type="http://schemas.openxmlformats.org/officeDocument/2006/relationships/image" Target="../media/image35.jpeg"/><Relationship Id="rId9" Type="http://schemas.openxmlformats.org/officeDocument/2006/relationships/image" Target="../media/image40.png"/><Relationship Id="rId14" Type="http://schemas.microsoft.com/office/2007/relationships/hdphoto" Target="../media/hdphoto2.wdp"/><Relationship Id="rId22" Type="http://schemas.openxmlformats.org/officeDocument/2006/relationships/image" Target="../media/image51.png"/><Relationship Id="rId27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EE06-66D2-42AC-960A-DE3171A10B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GB" dirty="0"/>
            </a:br>
            <a:r>
              <a:rPr lang="en-GB" sz="5400" dirty="0"/>
              <a:t>IoT Ecosystem</a:t>
            </a:r>
            <a:br>
              <a:rPr lang="en-GB" dirty="0"/>
            </a:br>
            <a:endParaRPr lang="en-GB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48A427-C6F4-418B-8DB7-1EFAC1D7DD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Internet of Things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1C0DF1-5B85-4BE8-A555-4B6C1B1E188C}"/>
              </a:ext>
            </a:extLst>
          </p:cNvPr>
          <p:cNvSpPr/>
          <p:nvPr/>
        </p:nvSpPr>
        <p:spPr>
          <a:xfrm>
            <a:off x="671362" y="5636640"/>
            <a:ext cx="3578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Module lead: </a:t>
            </a:r>
            <a:r>
              <a:rPr lang="en-GB" b="1" dirty="0"/>
              <a:t>Dr Mir Seyedebrahimi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3986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IoT Reference 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2436" b="981"/>
          <a:stretch/>
        </p:blipFill>
        <p:spPr>
          <a:xfrm>
            <a:off x="2738501" y="1563952"/>
            <a:ext cx="8618604" cy="4395199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4B4A9C39-CD68-4A6D-BF78-5C667F2DBE33}"/>
              </a:ext>
            </a:extLst>
          </p:cNvPr>
          <p:cNvSpPr/>
          <p:nvPr/>
        </p:nvSpPr>
        <p:spPr>
          <a:xfrm>
            <a:off x="2481971" y="1990531"/>
            <a:ext cx="275191" cy="97038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4FCD6E8-C831-4B11-94A6-AFBEBBCE0131}"/>
              </a:ext>
            </a:extLst>
          </p:cNvPr>
          <p:cNvSpPr/>
          <p:nvPr/>
        </p:nvSpPr>
        <p:spPr>
          <a:xfrm>
            <a:off x="2485086" y="3175514"/>
            <a:ext cx="253416" cy="133428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D7670CA-4A50-44A7-A65E-719BDE815B14}"/>
              </a:ext>
            </a:extLst>
          </p:cNvPr>
          <p:cNvSpPr/>
          <p:nvPr/>
        </p:nvSpPr>
        <p:spPr>
          <a:xfrm>
            <a:off x="2478865" y="4830145"/>
            <a:ext cx="275191" cy="97038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828F1D-BABD-4805-A669-5BA304747724}"/>
              </a:ext>
            </a:extLst>
          </p:cNvPr>
          <p:cNvSpPr txBox="1"/>
          <p:nvPr/>
        </p:nvSpPr>
        <p:spPr>
          <a:xfrm>
            <a:off x="527922" y="2291056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People</a:t>
            </a:r>
            <a:r>
              <a:rPr lang="en-GB" dirty="0"/>
              <a:t> and </a:t>
            </a:r>
            <a:r>
              <a:rPr lang="en-GB" b="1" dirty="0">
                <a:solidFill>
                  <a:srgbClr val="C00000"/>
                </a:solidFill>
              </a:rPr>
              <a:t>Apps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31DA5-D6B1-4A05-8872-616A0891133E}"/>
              </a:ext>
            </a:extLst>
          </p:cNvPr>
          <p:cNvSpPr txBox="1"/>
          <p:nvPr/>
        </p:nvSpPr>
        <p:spPr>
          <a:xfrm>
            <a:off x="527922" y="3519489"/>
            <a:ext cx="1737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Data </a:t>
            </a:r>
            <a:r>
              <a:rPr lang="en-GB" dirty="0"/>
              <a:t>acquisition and process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0AEA7-9AF8-4B56-82C4-F23560D2A891}"/>
              </a:ext>
            </a:extLst>
          </p:cNvPr>
          <p:cNvSpPr txBox="1"/>
          <p:nvPr/>
        </p:nvSpPr>
        <p:spPr>
          <a:xfrm>
            <a:off x="527922" y="4830145"/>
            <a:ext cx="2080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Smart devices, </a:t>
            </a:r>
            <a:r>
              <a:rPr lang="en-GB" b="1" dirty="0">
                <a:solidFill>
                  <a:srgbClr val="C00000"/>
                </a:solidFill>
              </a:rPr>
              <a:t>connectivity</a:t>
            </a:r>
            <a:r>
              <a:rPr lang="en-GB" dirty="0"/>
              <a:t> and </a:t>
            </a:r>
            <a:r>
              <a:rPr lang="en-GB" b="1" dirty="0">
                <a:solidFill>
                  <a:srgbClr val="C00000"/>
                </a:solidFill>
              </a:rPr>
              <a:t>mobility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FA641A-508D-4179-8F8E-33E9CB70A9F2}"/>
              </a:ext>
            </a:extLst>
          </p:cNvPr>
          <p:cNvSpPr/>
          <p:nvPr/>
        </p:nvSpPr>
        <p:spPr>
          <a:xfrm>
            <a:off x="10734518" y="6477786"/>
            <a:ext cx="10770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rgbClr val="4A4D51"/>
                </a:solidFill>
                <a:latin typeface="Open Sans"/>
              </a:rPr>
              <a:t>Source: Cisco</a:t>
            </a:r>
            <a:endParaRPr lang="en-GB" sz="1200" b="0" i="0" dirty="0">
              <a:solidFill>
                <a:srgbClr val="4A4D51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1910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3" grpId="0"/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4C7D-DE63-4E87-9DBB-3100C0D28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9264"/>
            <a:ext cx="10251233" cy="813909"/>
          </a:xfrm>
        </p:spPr>
        <p:txBody>
          <a:bodyPr>
            <a:normAutofit fontScale="90000"/>
          </a:bodyPr>
          <a:lstStyle/>
          <a:p>
            <a:r>
              <a:rPr lang="en-GB" dirty="0"/>
              <a:t>IoT reference model:</a:t>
            </a:r>
            <a:br>
              <a:rPr lang="en-GB" dirty="0"/>
            </a:br>
            <a:r>
              <a:rPr lang="en-GB" dirty="0"/>
              <a:t>Architectural perspectives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778261-260E-44E6-852C-E065C531C411}"/>
              </a:ext>
            </a:extLst>
          </p:cNvPr>
          <p:cNvGrpSpPr/>
          <p:nvPr/>
        </p:nvGrpSpPr>
        <p:grpSpPr>
          <a:xfrm>
            <a:off x="4648318" y="2155332"/>
            <a:ext cx="5564563" cy="4112847"/>
            <a:chOff x="2840891" y="1979246"/>
            <a:chExt cx="5564563" cy="411284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310FCD8-CBE2-4A62-A4EB-45E082D876FE}"/>
                </a:ext>
              </a:extLst>
            </p:cNvPr>
            <p:cNvSpPr/>
            <p:nvPr/>
          </p:nvSpPr>
          <p:spPr>
            <a:xfrm>
              <a:off x="2840892" y="4499708"/>
              <a:ext cx="3868616" cy="758092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Communication Protocols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D8A471B-9EFA-4AF5-86B0-2C8CFD6C128F}"/>
                </a:ext>
              </a:extLst>
            </p:cNvPr>
            <p:cNvSpPr/>
            <p:nvPr/>
          </p:nvSpPr>
          <p:spPr>
            <a:xfrm>
              <a:off x="2840892" y="5334000"/>
              <a:ext cx="3868616" cy="75809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Device/Thing/</a:t>
              </a:r>
              <a:r>
                <a:rPr lang="en-GB" dirty="0" err="1"/>
                <a:t>SmartThing</a:t>
              </a:r>
              <a:endParaRPr lang="en-GB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7C7366E-18C9-4AFA-A8EE-AD727EDBB0A5}"/>
                </a:ext>
              </a:extLst>
            </p:cNvPr>
            <p:cNvSpPr/>
            <p:nvPr/>
          </p:nvSpPr>
          <p:spPr>
            <a:xfrm>
              <a:off x="2840892" y="3665416"/>
              <a:ext cx="3868616" cy="758092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Gateways/Aggregators/Local servers 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7701CC7-7BB4-4F83-B99E-1617D16671A9}"/>
                </a:ext>
              </a:extLst>
            </p:cNvPr>
            <p:cNvSpPr/>
            <p:nvPr/>
          </p:nvSpPr>
          <p:spPr>
            <a:xfrm>
              <a:off x="2840892" y="2813538"/>
              <a:ext cx="3868616" cy="7580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Analytics/Services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69F4D9A-DBC0-44ED-A346-B3D85D7C4BF6}"/>
                </a:ext>
              </a:extLst>
            </p:cNvPr>
            <p:cNvSpPr/>
            <p:nvPr/>
          </p:nvSpPr>
          <p:spPr>
            <a:xfrm>
              <a:off x="2840891" y="1979246"/>
              <a:ext cx="5564563" cy="7580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Portals/Dashboards/APIs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A4532C9-2690-4AE7-8FA9-A62AC3182EC7}"/>
                </a:ext>
              </a:extLst>
            </p:cNvPr>
            <p:cNvSpPr/>
            <p:nvPr/>
          </p:nvSpPr>
          <p:spPr>
            <a:xfrm>
              <a:off x="6869728" y="2813539"/>
              <a:ext cx="703384" cy="32785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dirty="0"/>
                <a:t>Device/ID Managers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1449DF4-2328-4B3E-8832-C2C825B1E5A7}"/>
                </a:ext>
              </a:extLst>
            </p:cNvPr>
            <p:cNvSpPr/>
            <p:nvPr/>
          </p:nvSpPr>
          <p:spPr>
            <a:xfrm>
              <a:off x="7702070" y="2813539"/>
              <a:ext cx="703384" cy="32785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dirty="0"/>
                <a:t>Access Managers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16F5C59-AA59-4F03-995F-EBB492BBFCA5}"/>
              </a:ext>
            </a:extLst>
          </p:cNvPr>
          <p:cNvSpPr txBox="1"/>
          <p:nvPr/>
        </p:nvSpPr>
        <p:spPr>
          <a:xfrm>
            <a:off x="78854" y="1922140"/>
            <a:ext cx="4190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We consider this model for organising our discussion in this module: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9F0813-6337-4E8B-AC89-9BE3E0FD7A80}"/>
              </a:ext>
            </a:extLst>
          </p:cNvPr>
          <p:cNvCxnSpPr/>
          <p:nvPr/>
        </p:nvCxnSpPr>
        <p:spPr>
          <a:xfrm flipV="1">
            <a:off x="2338873" y="5990253"/>
            <a:ext cx="2121160" cy="410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64C75A-756E-4459-AB70-51AA59A5ED65}"/>
              </a:ext>
            </a:extLst>
          </p:cNvPr>
          <p:cNvSpPr txBox="1"/>
          <p:nvPr/>
        </p:nvSpPr>
        <p:spPr>
          <a:xfrm>
            <a:off x="761504" y="6388711"/>
            <a:ext cx="21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Initial teaching topics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E5D5AF-8F0E-4202-A7C2-7C7331FA7E45}"/>
              </a:ext>
            </a:extLst>
          </p:cNvPr>
          <p:cNvCxnSpPr/>
          <p:nvPr/>
        </p:nvCxnSpPr>
        <p:spPr>
          <a:xfrm flipV="1">
            <a:off x="1971869" y="4771053"/>
            <a:ext cx="2401078" cy="553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279F59-1900-417D-9D12-D7C10E6C68D4}"/>
              </a:ext>
            </a:extLst>
          </p:cNvPr>
          <p:cNvSpPr txBox="1"/>
          <p:nvPr/>
        </p:nvSpPr>
        <p:spPr>
          <a:xfrm>
            <a:off x="446699" y="5261462"/>
            <a:ext cx="3204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Further study and central theme in your assignment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699065-85CD-4E56-9A8F-CD9D431A8B7E}"/>
              </a:ext>
            </a:extLst>
          </p:cNvPr>
          <p:cNvCxnSpPr/>
          <p:nvPr/>
        </p:nvCxnSpPr>
        <p:spPr>
          <a:xfrm flipV="1">
            <a:off x="2338873" y="3321698"/>
            <a:ext cx="1884784" cy="615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299791-7535-43FD-A137-B94CA2680D00}"/>
              </a:ext>
            </a:extLst>
          </p:cNvPr>
          <p:cNvSpPr txBox="1"/>
          <p:nvPr/>
        </p:nvSpPr>
        <p:spPr>
          <a:xfrm>
            <a:off x="420794" y="3851304"/>
            <a:ext cx="3102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Remaining of the discussions towards the final days</a:t>
            </a:r>
          </a:p>
        </p:txBody>
      </p:sp>
    </p:spTree>
    <p:extLst>
      <p:ext uri="{BB962C8B-B14F-4D97-AF65-F5344CB8AC3E}">
        <p14:creationId xmlns:p14="http://schemas.microsoft.com/office/powerpoint/2010/main" val="274075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1F2AC-1BAA-49F9-8688-95654F17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IoT reference model:</a:t>
            </a:r>
            <a:br>
              <a:rPr lang="en-GB" dirty="0"/>
            </a:br>
            <a:r>
              <a:rPr lang="en-GB" sz="2800" dirty="0"/>
              <a:t>Architectural perspective- example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5FFBA7-6CAE-454D-BB9F-80ABC120CAE8}"/>
              </a:ext>
            </a:extLst>
          </p:cNvPr>
          <p:cNvGrpSpPr/>
          <p:nvPr/>
        </p:nvGrpSpPr>
        <p:grpSpPr>
          <a:xfrm>
            <a:off x="572473" y="694885"/>
            <a:ext cx="11195543" cy="6049793"/>
            <a:chOff x="228596" y="382270"/>
            <a:chExt cx="11195543" cy="604979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51B97E2-2B4E-4506-9519-54D6136E8FAF}"/>
                </a:ext>
              </a:extLst>
            </p:cNvPr>
            <p:cNvSpPr/>
            <p:nvPr/>
          </p:nvSpPr>
          <p:spPr>
            <a:xfrm>
              <a:off x="3454402" y="5838094"/>
              <a:ext cx="961292" cy="59396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Things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C91EBF0-40BF-4B38-A2FD-163B610C244D}"/>
                </a:ext>
              </a:extLst>
            </p:cNvPr>
            <p:cNvSpPr/>
            <p:nvPr/>
          </p:nvSpPr>
          <p:spPr>
            <a:xfrm>
              <a:off x="8968157" y="5763897"/>
              <a:ext cx="1125415" cy="59396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Smart Devices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11A5FB6-D204-41AB-BF28-D72A3D343188}"/>
                </a:ext>
              </a:extLst>
            </p:cNvPr>
            <p:cNvSpPr/>
            <p:nvPr/>
          </p:nvSpPr>
          <p:spPr>
            <a:xfrm>
              <a:off x="4048371" y="5064373"/>
              <a:ext cx="906584" cy="593969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uC</a:t>
              </a:r>
              <a:endParaRPr lang="en-GB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A50F789-B61D-4542-8863-D66AFA4AF8B1}"/>
                </a:ext>
              </a:extLst>
            </p:cNvPr>
            <p:cNvSpPr/>
            <p:nvPr/>
          </p:nvSpPr>
          <p:spPr>
            <a:xfrm>
              <a:off x="6189784" y="3139157"/>
              <a:ext cx="1125414" cy="593969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Gateway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5A2C538-29B1-4EE2-B768-445C5B6A971D}"/>
                </a:ext>
              </a:extLst>
            </p:cNvPr>
            <p:cNvSpPr/>
            <p:nvPr/>
          </p:nvSpPr>
          <p:spPr>
            <a:xfrm>
              <a:off x="9458572" y="4187322"/>
              <a:ext cx="1893274" cy="7489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Local process/analytics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14E7D4-796B-4D39-8000-23DAAF942F50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7315198" y="3436142"/>
              <a:ext cx="2143374" cy="112565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791C8-D2F8-4AEB-8AEE-A6C2A5C0FA04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4501663" y="3733126"/>
              <a:ext cx="1930399" cy="133124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61D413D-AF1E-4A0A-A2CD-65D8933C4655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7182338" y="3745519"/>
              <a:ext cx="2348527" cy="201837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4ABB8A8-7E74-40A8-A888-B87EDCBFBA5A}"/>
                </a:ext>
              </a:extLst>
            </p:cNvPr>
            <p:cNvSpPr/>
            <p:nvPr/>
          </p:nvSpPr>
          <p:spPr>
            <a:xfrm>
              <a:off x="322380" y="5728668"/>
              <a:ext cx="973017" cy="59396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Devices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DC11778-1FFE-45FC-A8DC-5C3F7FECD4B5}"/>
                </a:ext>
              </a:extLst>
            </p:cNvPr>
            <p:cNvSpPr/>
            <p:nvPr/>
          </p:nvSpPr>
          <p:spPr>
            <a:xfrm>
              <a:off x="1647088" y="5728668"/>
              <a:ext cx="973017" cy="59396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Devices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37AC071-D402-40E1-A490-083F6EBFEE49}"/>
                </a:ext>
              </a:extLst>
            </p:cNvPr>
            <p:cNvSpPr/>
            <p:nvPr/>
          </p:nvSpPr>
          <p:spPr>
            <a:xfrm>
              <a:off x="1014042" y="5326176"/>
              <a:ext cx="906584" cy="59396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uC</a:t>
              </a:r>
              <a:endParaRPr lang="en-GB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321ADB4-04C1-45FE-89E1-E05DBEE05F02}"/>
                </a:ext>
              </a:extLst>
            </p:cNvPr>
            <p:cNvCxnSpPr>
              <a:cxnSpLocks/>
              <a:stCxn id="21" idx="0"/>
              <a:endCxn id="8" idx="1"/>
            </p:cNvCxnSpPr>
            <p:nvPr/>
          </p:nvCxnSpPr>
          <p:spPr>
            <a:xfrm flipV="1">
              <a:off x="1469291" y="3436142"/>
              <a:ext cx="4720493" cy="180797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50E6889-44A4-4969-9982-E4757B2729D6}"/>
                </a:ext>
              </a:extLst>
            </p:cNvPr>
            <p:cNvSpPr/>
            <p:nvPr/>
          </p:nvSpPr>
          <p:spPr>
            <a:xfrm>
              <a:off x="228596" y="5244119"/>
              <a:ext cx="2481389" cy="1187944"/>
            </a:xfrm>
            <a:prstGeom prst="round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9BEE725-0D2C-459E-A7C5-90F080A43FB9}"/>
                </a:ext>
              </a:extLst>
            </p:cNvPr>
            <p:cNvSpPr/>
            <p:nvPr/>
          </p:nvSpPr>
          <p:spPr>
            <a:xfrm>
              <a:off x="4614987" y="5838091"/>
              <a:ext cx="961292" cy="59396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Things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207F349-E1EA-4411-BD78-B03DC946D671}"/>
                </a:ext>
              </a:extLst>
            </p:cNvPr>
            <p:cNvSpPr/>
            <p:nvPr/>
          </p:nvSpPr>
          <p:spPr>
            <a:xfrm>
              <a:off x="9360877" y="2556915"/>
              <a:ext cx="1992923" cy="86494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Remote server/cloud services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B969E40-48FD-4F5D-BCC8-042C71676702}"/>
                </a:ext>
              </a:extLst>
            </p:cNvPr>
            <p:cNvSpPr/>
            <p:nvPr/>
          </p:nvSpPr>
          <p:spPr>
            <a:xfrm>
              <a:off x="9358923" y="595434"/>
              <a:ext cx="1992923" cy="86494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Analytical tools and user portals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263C5AE-061D-4F49-99A4-E2C9630FC432}"/>
                </a:ext>
              </a:extLst>
            </p:cNvPr>
            <p:cNvCxnSpPr>
              <a:cxnSpLocks/>
              <a:stCxn id="7" idx="2"/>
              <a:endCxn id="4" idx="0"/>
            </p:cNvCxnSpPr>
            <p:nvPr/>
          </p:nvCxnSpPr>
          <p:spPr>
            <a:xfrm flipH="1">
              <a:off x="3935048" y="5658342"/>
              <a:ext cx="566615" cy="17975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76AC50A-81AC-4688-8A82-7820D5D547E1}"/>
                </a:ext>
              </a:extLst>
            </p:cNvPr>
            <p:cNvCxnSpPr>
              <a:stCxn id="7" idx="2"/>
              <a:endCxn id="25" idx="0"/>
            </p:cNvCxnSpPr>
            <p:nvPr/>
          </p:nvCxnSpPr>
          <p:spPr>
            <a:xfrm>
              <a:off x="4501663" y="5658342"/>
              <a:ext cx="593970" cy="17974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C194A3C-F1DC-4591-88F9-285B8FDDF7D4}"/>
                </a:ext>
              </a:extLst>
            </p:cNvPr>
            <p:cNvCxnSpPr>
              <a:cxnSpLocks/>
              <a:stCxn id="8" idx="0"/>
              <a:endCxn id="63" idx="1"/>
            </p:cNvCxnSpPr>
            <p:nvPr/>
          </p:nvCxnSpPr>
          <p:spPr>
            <a:xfrm flipV="1">
              <a:off x="6752491" y="1981615"/>
              <a:ext cx="2534140" cy="115754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69E7EFA-7C89-4B34-8D7E-B33F0752C800}"/>
                </a:ext>
              </a:extLst>
            </p:cNvPr>
            <p:cNvSpPr/>
            <p:nvPr/>
          </p:nvSpPr>
          <p:spPr>
            <a:xfrm>
              <a:off x="9358924" y="1549144"/>
              <a:ext cx="1992923" cy="86494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Identification and security management</a:t>
              </a: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D2921316-E55C-4F60-882A-4DAF7A5869A8}"/>
                </a:ext>
              </a:extLst>
            </p:cNvPr>
            <p:cNvSpPr/>
            <p:nvPr/>
          </p:nvSpPr>
          <p:spPr>
            <a:xfrm>
              <a:off x="9286631" y="382270"/>
              <a:ext cx="2137508" cy="3198690"/>
            </a:xfrm>
            <a:prstGeom prst="round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4D471EF-EADD-47F3-9507-B96D312C0CFB}"/>
              </a:ext>
            </a:extLst>
          </p:cNvPr>
          <p:cNvSpPr txBox="1"/>
          <p:nvPr/>
        </p:nvSpPr>
        <p:spPr>
          <a:xfrm>
            <a:off x="494323" y="2038533"/>
            <a:ext cx="5644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System boundaries and communications are considered in this module</a:t>
            </a:r>
          </a:p>
        </p:txBody>
      </p:sp>
    </p:spTree>
    <p:extLst>
      <p:ext uri="{BB962C8B-B14F-4D97-AF65-F5344CB8AC3E}">
        <p14:creationId xmlns:p14="http://schemas.microsoft.com/office/powerpoint/2010/main" val="1109419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8BD22-439D-411E-8C7B-2ED71D741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6872"/>
            <a:ext cx="10251233" cy="813909"/>
          </a:xfrm>
        </p:spPr>
        <p:txBody>
          <a:bodyPr>
            <a:normAutofit fontScale="90000"/>
          </a:bodyPr>
          <a:lstStyle/>
          <a:p>
            <a:r>
              <a:rPr lang="en-GB" dirty="0"/>
              <a:t>IoT reference model:</a:t>
            </a:r>
            <a:br>
              <a:rPr lang="en-GB" dirty="0"/>
            </a:br>
            <a:r>
              <a:rPr lang="en-GB" sz="3200" dirty="0"/>
              <a:t>Networking perspective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8B74A-5874-4C2D-A81A-057E491BFE73}"/>
              </a:ext>
            </a:extLst>
          </p:cNvPr>
          <p:cNvSpPr txBox="1"/>
          <p:nvPr/>
        </p:nvSpPr>
        <p:spPr>
          <a:xfrm>
            <a:off x="172798" y="1801537"/>
            <a:ext cx="8765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 </a:t>
            </a:r>
            <a:r>
              <a:rPr lang="en-GB" sz="2400" b="1" dirty="0">
                <a:solidFill>
                  <a:srgbClr val="C00000"/>
                </a:solidFill>
              </a:rPr>
              <a:t>conventional computer network </a:t>
            </a:r>
            <a:r>
              <a:rPr lang="en-GB" sz="2400" dirty="0"/>
              <a:t>protocol stack comprises: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A9C9A9-2D6D-453E-9A22-A2CCC0F99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553304"/>
              </p:ext>
            </p:extLst>
          </p:nvPr>
        </p:nvGraphicFramePr>
        <p:xfrm>
          <a:off x="1723232" y="2823081"/>
          <a:ext cx="3407508" cy="35524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07508">
                  <a:extLst>
                    <a:ext uri="{9D8B030D-6E8A-4147-A177-3AD203B41FA5}">
                      <a16:colId xmlns:a16="http://schemas.microsoft.com/office/drawing/2014/main" val="1591016692"/>
                    </a:ext>
                  </a:extLst>
                </a:gridCol>
              </a:tblGrid>
              <a:tr h="507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Process and application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09355"/>
                  </a:ext>
                </a:extLst>
              </a:tr>
              <a:tr h="507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Data presentation and encryption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991756"/>
                  </a:ext>
                </a:extLst>
              </a:tr>
              <a:tr h="507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Inter-host communication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1252161"/>
                  </a:ext>
                </a:extLst>
              </a:tr>
              <a:tr h="507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E2E comm. reliability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0987545"/>
                  </a:ext>
                </a:extLst>
              </a:tr>
              <a:tr h="507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Path determination and IP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3432915"/>
                  </a:ext>
                </a:extLst>
              </a:tr>
              <a:tr h="507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Physical addressing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2737143"/>
                  </a:ext>
                </a:extLst>
              </a:tr>
              <a:tr h="507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Media and signal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7806043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642FA2-5260-4E5E-8094-1842631D7E60}"/>
              </a:ext>
            </a:extLst>
          </p:cNvPr>
          <p:cNvCxnSpPr/>
          <p:nvPr/>
        </p:nvCxnSpPr>
        <p:spPr>
          <a:xfrm>
            <a:off x="3702013" y="6074607"/>
            <a:ext cx="25003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C6270E-EBBA-46AF-9D55-700EDB4C75DF}"/>
              </a:ext>
            </a:extLst>
          </p:cNvPr>
          <p:cNvCxnSpPr>
            <a:cxnSpLocks/>
          </p:cNvCxnSpPr>
          <p:nvPr/>
        </p:nvCxnSpPr>
        <p:spPr>
          <a:xfrm>
            <a:off x="3776847" y="5569782"/>
            <a:ext cx="24254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055067-181E-4070-A28F-602BD3A31262}"/>
              </a:ext>
            </a:extLst>
          </p:cNvPr>
          <p:cNvCxnSpPr>
            <a:cxnSpLocks/>
          </p:cNvCxnSpPr>
          <p:nvPr/>
        </p:nvCxnSpPr>
        <p:spPr>
          <a:xfrm>
            <a:off x="4336442" y="5093532"/>
            <a:ext cx="1865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64CE4C-C017-49EE-953F-42DB080587BE}"/>
              </a:ext>
            </a:extLst>
          </p:cNvPr>
          <p:cNvCxnSpPr>
            <a:cxnSpLocks/>
          </p:cNvCxnSpPr>
          <p:nvPr/>
        </p:nvCxnSpPr>
        <p:spPr>
          <a:xfrm>
            <a:off x="3950679" y="4599299"/>
            <a:ext cx="22516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0667E1-3F5E-4DC9-B359-EA5BDE731BC6}"/>
              </a:ext>
            </a:extLst>
          </p:cNvPr>
          <p:cNvCxnSpPr>
            <a:cxnSpLocks/>
          </p:cNvCxnSpPr>
          <p:nvPr/>
        </p:nvCxnSpPr>
        <p:spPr>
          <a:xfrm>
            <a:off x="4503129" y="4112457"/>
            <a:ext cx="16991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0CB568-9C16-43D6-B325-33165AB79E55}"/>
              </a:ext>
            </a:extLst>
          </p:cNvPr>
          <p:cNvCxnSpPr>
            <a:cxnSpLocks/>
          </p:cNvCxnSpPr>
          <p:nvPr/>
        </p:nvCxnSpPr>
        <p:spPr>
          <a:xfrm>
            <a:off x="5130740" y="3607632"/>
            <a:ext cx="10715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1810BD-A04B-4F87-94C3-9BD2C967C916}"/>
              </a:ext>
            </a:extLst>
          </p:cNvPr>
          <p:cNvCxnSpPr>
            <a:cxnSpLocks/>
          </p:cNvCxnSpPr>
          <p:nvPr/>
        </p:nvCxnSpPr>
        <p:spPr>
          <a:xfrm>
            <a:off x="4336442" y="3102807"/>
            <a:ext cx="18682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286BB84-2207-4D53-9B82-7763CD180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773" y="2510318"/>
            <a:ext cx="2139881" cy="3865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1955D-84FC-4FD5-B2BF-EDEB61F0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325" y="2510319"/>
            <a:ext cx="2139881" cy="38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1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8BD22-439D-411E-8C7B-2ED71D741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" y="604583"/>
            <a:ext cx="10251233" cy="813909"/>
          </a:xfrm>
        </p:spPr>
        <p:txBody>
          <a:bodyPr>
            <a:normAutofit fontScale="90000"/>
          </a:bodyPr>
          <a:lstStyle/>
          <a:p>
            <a:r>
              <a:rPr lang="en-GB" dirty="0"/>
              <a:t>IoT reference model:</a:t>
            </a:r>
            <a:br>
              <a:rPr lang="en-GB" dirty="0"/>
            </a:br>
            <a:r>
              <a:rPr lang="en-GB" sz="3600" dirty="0"/>
              <a:t>Networking perspective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8B74A-5874-4C2D-A81A-057E491BFE73}"/>
              </a:ext>
            </a:extLst>
          </p:cNvPr>
          <p:cNvSpPr txBox="1"/>
          <p:nvPr/>
        </p:nvSpPr>
        <p:spPr>
          <a:xfrm>
            <a:off x="389206" y="1914326"/>
            <a:ext cx="4605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C00000"/>
                </a:solidFill>
              </a:rPr>
              <a:t>IoT </a:t>
            </a:r>
            <a:r>
              <a:rPr lang="en-GB" sz="2800" dirty="0"/>
              <a:t>protocol stack: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5F826F-E174-4700-9666-98743E8AD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56"/>
          <a:stretch/>
        </p:blipFill>
        <p:spPr>
          <a:xfrm>
            <a:off x="8497078" y="2513160"/>
            <a:ext cx="2164878" cy="386235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DD1CA77-F0AD-49F4-861F-7D5CE3A88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390347"/>
              </p:ext>
            </p:extLst>
          </p:nvPr>
        </p:nvGraphicFramePr>
        <p:xfrm>
          <a:off x="1723232" y="2823081"/>
          <a:ext cx="3407508" cy="35524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07508">
                  <a:extLst>
                    <a:ext uri="{9D8B030D-6E8A-4147-A177-3AD203B41FA5}">
                      <a16:colId xmlns:a16="http://schemas.microsoft.com/office/drawing/2014/main" val="1591016692"/>
                    </a:ext>
                  </a:extLst>
                </a:gridCol>
              </a:tblGrid>
              <a:tr h="507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Process and application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09355"/>
                  </a:ext>
                </a:extLst>
              </a:tr>
              <a:tr h="507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Data presentation and encryption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991756"/>
                  </a:ext>
                </a:extLst>
              </a:tr>
              <a:tr h="507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Inter-host communication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1252161"/>
                  </a:ext>
                </a:extLst>
              </a:tr>
              <a:tr h="507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E2E comm. reliability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0987545"/>
                  </a:ext>
                </a:extLst>
              </a:tr>
              <a:tr h="507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Path determination and IP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3432915"/>
                  </a:ext>
                </a:extLst>
              </a:tr>
              <a:tr h="507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Physical addressing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2737143"/>
                  </a:ext>
                </a:extLst>
              </a:tr>
              <a:tr h="507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Media and signal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780604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67A09696-55A6-48D2-BF27-9770F534FAB9}"/>
              </a:ext>
            </a:extLst>
          </p:cNvPr>
          <p:cNvGrpSpPr/>
          <p:nvPr/>
        </p:nvGrpSpPr>
        <p:grpSpPr>
          <a:xfrm>
            <a:off x="3950679" y="3607631"/>
            <a:ext cx="2251647" cy="2213754"/>
            <a:chOff x="3950679" y="3607631"/>
            <a:chExt cx="2251647" cy="221375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A33FDF-9B1F-436B-96F0-55CDB20C33D5}"/>
                </a:ext>
              </a:extLst>
            </p:cNvPr>
            <p:cNvCxnSpPr>
              <a:cxnSpLocks/>
            </p:cNvCxnSpPr>
            <p:nvPr/>
          </p:nvCxnSpPr>
          <p:spPr>
            <a:xfrm>
              <a:off x="4255477" y="5821385"/>
              <a:ext cx="19468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427AD31-34B4-4E0E-83E8-2349DA265B5B}"/>
                </a:ext>
              </a:extLst>
            </p:cNvPr>
            <p:cNvCxnSpPr>
              <a:cxnSpLocks/>
            </p:cNvCxnSpPr>
            <p:nvPr/>
          </p:nvCxnSpPr>
          <p:spPr>
            <a:xfrm>
              <a:off x="4336442" y="5093532"/>
              <a:ext cx="1865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B603612-9246-4891-AF45-B171F7B0FF71}"/>
                </a:ext>
              </a:extLst>
            </p:cNvPr>
            <p:cNvCxnSpPr>
              <a:cxnSpLocks/>
            </p:cNvCxnSpPr>
            <p:nvPr/>
          </p:nvCxnSpPr>
          <p:spPr>
            <a:xfrm>
              <a:off x="3950679" y="4599299"/>
              <a:ext cx="22516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DBF963-170A-43AB-AC19-73A91363FA62}"/>
                </a:ext>
              </a:extLst>
            </p:cNvPr>
            <p:cNvCxnSpPr>
              <a:cxnSpLocks/>
            </p:cNvCxnSpPr>
            <p:nvPr/>
          </p:nvCxnSpPr>
          <p:spPr>
            <a:xfrm>
              <a:off x="5423095" y="3607631"/>
              <a:ext cx="77923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3C91C0E3-610B-400B-A86F-4EBFF5CDEA0D}"/>
              </a:ext>
            </a:extLst>
          </p:cNvPr>
          <p:cNvSpPr/>
          <p:nvPr/>
        </p:nvSpPr>
        <p:spPr>
          <a:xfrm>
            <a:off x="4785605" y="2750550"/>
            <a:ext cx="450166" cy="171416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E96D5723-AE7C-41A8-96A0-EA71376DF4B6}"/>
              </a:ext>
            </a:extLst>
          </p:cNvPr>
          <p:cNvSpPr/>
          <p:nvPr/>
        </p:nvSpPr>
        <p:spPr>
          <a:xfrm>
            <a:off x="3591950" y="5421067"/>
            <a:ext cx="450166" cy="81092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26954A-9AE9-48E6-A7A4-51C1C5AE0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325" y="2510319"/>
            <a:ext cx="2139881" cy="38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5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87C41-7A84-4599-AE77-0BB3BF1A5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0" y="702608"/>
            <a:ext cx="10251233" cy="813909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IoT </a:t>
            </a:r>
            <a:r>
              <a:rPr lang="en-GB" dirty="0"/>
              <a:t>protocol stack</a:t>
            </a:r>
            <a:br>
              <a:rPr lang="en-GB" dirty="0"/>
            </a:br>
            <a:r>
              <a:rPr lang="en-GB" sz="3200" dirty="0"/>
              <a:t>further details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4BFB07-83CE-40EF-B424-3C1601EC5044}"/>
              </a:ext>
            </a:extLst>
          </p:cNvPr>
          <p:cNvSpPr/>
          <p:nvPr/>
        </p:nvSpPr>
        <p:spPr>
          <a:xfrm>
            <a:off x="5449079" y="1751468"/>
            <a:ext cx="56045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Data Protocols</a:t>
            </a:r>
            <a:r>
              <a:rPr lang="en-US" sz="1600" dirty="0"/>
              <a:t> (ex: MQTT, </a:t>
            </a:r>
            <a:r>
              <a:rPr lang="en-US" sz="1600" dirty="0" err="1"/>
              <a:t>CoAP</a:t>
            </a:r>
            <a:r>
              <a:rPr lang="en-US" sz="1600" dirty="0"/>
              <a:t>, AMQP, </a:t>
            </a:r>
            <a:r>
              <a:rPr lang="en-US" sz="1600" dirty="0" err="1"/>
              <a:t>Websocket</a:t>
            </a:r>
            <a:r>
              <a:rPr lang="en-US" sz="1600" dirty="0"/>
              <a:t>, Node)</a:t>
            </a:r>
          </a:p>
          <a:p>
            <a:r>
              <a:rPr lang="en-US" sz="1600" b="1" dirty="0"/>
              <a:t>Device Management</a:t>
            </a:r>
            <a:r>
              <a:rPr lang="en-US" sz="1600" dirty="0"/>
              <a:t> (ex: TR-069, OMA-DM)</a:t>
            </a:r>
          </a:p>
          <a:p>
            <a:r>
              <a:rPr lang="en-US" sz="1600" b="1" dirty="0"/>
              <a:t>Semantic</a:t>
            </a:r>
            <a:r>
              <a:rPr lang="en-US" sz="1600" dirty="0"/>
              <a:t> (ex: JSON-LD, Web Thing Model)</a:t>
            </a:r>
          </a:p>
          <a:p>
            <a:r>
              <a:rPr lang="en-US" sz="1600" b="1" dirty="0"/>
              <a:t>Multi-layer Frameworks</a:t>
            </a:r>
            <a:r>
              <a:rPr lang="en-US" sz="1600" dirty="0"/>
              <a:t> (ex: </a:t>
            </a:r>
            <a:r>
              <a:rPr lang="en-US" sz="1600" dirty="0" err="1"/>
              <a:t>Alljoyn</a:t>
            </a:r>
            <a:r>
              <a:rPr lang="en-US" sz="1600" dirty="0"/>
              <a:t>, </a:t>
            </a:r>
            <a:r>
              <a:rPr lang="en-US" sz="1600" dirty="0" err="1"/>
              <a:t>IoTivity</a:t>
            </a:r>
            <a:r>
              <a:rPr lang="en-US" sz="1600" dirty="0"/>
              <a:t>, Weave, </a:t>
            </a:r>
            <a:r>
              <a:rPr lang="en-US" sz="1600" dirty="0" err="1"/>
              <a:t>Homekit</a:t>
            </a:r>
            <a:r>
              <a:rPr lang="en-US" sz="16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667F4-1E91-4309-8606-ABF04D60D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073" y="3063637"/>
            <a:ext cx="7222658" cy="33701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9E0783-7CBB-4992-A79E-4CCCC617374F}"/>
              </a:ext>
            </a:extLst>
          </p:cNvPr>
          <p:cNvSpPr/>
          <p:nvPr/>
        </p:nvSpPr>
        <p:spPr>
          <a:xfrm>
            <a:off x="612711" y="1795011"/>
            <a:ext cx="49607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Infrastructure</a:t>
            </a:r>
            <a:r>
              <a:rPr lang="en-US" sz="1600" dirty="0"/>
              <a:t> (ex: 6LowPAN, IPv4/IPv6, RPL)</a:t>
            </a:r>
          </a:p>
          <a:p>
            <a:r>
              <a:rPr lang="en-US" sz="1600" b="1" dirty="0"/>
              <a:t>Identification</a:t>
            </a:r>
            <a:r>
              <a:rPr lang="en-US" sz="1600" dirty="0"/>
              <a:t> (ex: EPC, </a:t>
            </a:r>
            <a:r>
              <a:rPr lang="en-US" sz="1600" dirty="0" err="1"/>
              <a:t>uCode</a:t>
            </a:r>
            <a:r>
              <a:rPr lang="en-US" sz="1600" dirty="0"/>
              <a:t>, IPv6, URIs)</a:t>
            </a:r>
          </a:p>
          <a:p>
            <a:r>
              <a:rPr lang="en-US" sz="1600" b="1" dirty="0"/>
              <a:t>Comms / Transport </a:t>
            </a:r>
            <a:r>
              <a:rPr lang="en-US" sz="1600" dirty="0"/>
              <a:t>(ex: </a:t>
            </a:r>
            <a:r>
              <a:rPr lang="en-US" sz="1600" dirty="0" err="1"/>
              <a:t>Wifi</a:t>
            </a:r>
            <a:r>
              <a:rPr lang="en-US" sz="1600" dirty="0"/>
              <a:t>, Bluetooth, LPWAN)</a:t>
            </a:r>
          </a:p>
          <a:p>
            <a:r>
              <a:rPr lang="en-US" sz="1600" b="1" dirty="0"/>
              <a:t>Discovery</a:t>
            </a:r>
            <a:r>
              <a:rPr lang="en-US" sz="1600" dirty="0"/>
              <a:t> (ex: Physical Web, </a:t>
            </a:r>
            <a:r>
              <a:rPr lang="en-US" sz="1600" dirty="0" err="1"/>
              <a:t>mDNS</a:t>
            </a:r>
            <a:r>
              <a:rPr lang="en-US" sz="1600" dirty="0"/>
              <a:t>, DNS-SD)</a:t>
            </a:r>
          </a:p>
        </p:txBody>
      </p:sp>
    </p:spTree>
    <p:extLst>
      <p:ext uri="{BB962C8B-B14F-4D97-AF65-F5344CB8AC3E}">
        <p14:creationId xmlns:p14="http://schemas.microsoft.com/office/powerpoint/2010/main" val="852760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349" y="889615"/>
            <a:ext cx="10251233" cy="323581"/>
          </a:xfrm>
        </p:spPr>
        <p:txBody>
          <a:bodyPr>
            <a:normAutofit fontScale="90000"/>
          </a:bodyPr>
          <a:lstStyle/>
          <a:p>
            <a:r>
              <a:rPr lang="en-US" dirty="0"/>
              <a:t>Technologies that enable </a:t>
            </a:r>
            <a:r>
              <a:rPr lang="en-US" dirty="0" err="1"/>
              <a:t>IoT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209675"/>
            <a:ext cx="11155363" cy="2259013"/>
          </a:xfrm>
        </p:spPr>
        <p:txBody>
          <a:bodyPr>
            <a:normAutofit/>
          </a:bodyPr>
          <a:lstStyle/>
          <a:p>
            <a:r>
              <a:rPr lang="en-US" sz="2400" dirty="0"/>
              <a:t>Technologies that enable </a:t>
            </a:r>
            <a:r>
              <a:rPr lang="en-US" sz="2400" dirty="0" err="1"/>
              <a:t>IoT</a:t>
            </a:r>
            <a:endParaRPr lang="en-US" sz="2400" dirty="0"/>
          </a:p>
          <a:p>
            <a:pPr lvl="1"/>
            <a:r>
              <a:rPr lang="en-GB" sz="2000" dirty="0"/>
              <a:t>Little Devices and Little Data – </a:t>
            </a:r>
            <a:r>
              <a:rPr lang="en-GB" sz="2000" b="1" dirty="0">
                <a:solidFill>
                  <a:srgbClr val="C00000"/>
                </a:solidFill>
              </a:rPr>
              <a:t>embedded devices</a:t>
            </a:r>
            <a:r>
              <a:rPr lang="en-GB" sz="2000" dirty="0"/>
              <a:t>, e.g. wearables, sensors</a:t>
            </a:r>
          </a:p>
          <a:p>
            <a:pPr lvl="1"/>
            <a:r>
              <a:rPr lang="en-GB" sz="2000" dirty="0"/>
              <a:t>Standards that enable internet scale - standardised networking, e.g. </a:t>
            </a:r>
            <a:r>
              <a:rPr lang="en-GB" sz="2000" b="1" dirty="0" err="1">
                <a:solidFill>
                  <a:srgbClr val="C00000"/>
                </a:solidFill>
              </a:rPr>
              <a:t>wifi</a:t>
            </a:r>
            <a:r>
              <a:rPr lang="en-GB" sz="2000" dirty="0"/>
              <a:t>, 3G, LTE, </a:t>
            </a:r>
            <a:r>
              <a:rPr lang="en-GB" sz="2000" b="1" dirty="0">
                <a:solidFill>
                  <a:srgbClr val="C00000"/>
                </a:solidFill>
              </a:rPr>
              <a:t>Bluetooth</a:t>
            </a:r>
            <a:r>
              <a:rPr lang="en-GB" sz="2000" dirty="0"/>
              <a:t> Smart, browsers, </a:t>
            </a:r>
            <a:r>
              <a:rPr lang="en-GB" sz="2000" dirty="0" err="1"/>
              <a:t>Javascript</a:t>
            </a:r>
            <a:r>
              <a:rPr lang="en-GB" sz="2000" dirty="0"/>
              <a:t>, HTTP,  TLS etc.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Web and community based development – eco-system enabled by trust, e.g. </a:t>
            </a:r>
            <a:r>
              <a:rPr lang="en-US" sz="2000" b="1" dirty="0" err="1">
                <a:solidFill>
                  <a:srgbClr val="C00000"/>
                </a:solidFill>
              </a:rPr>
              <a:t>mbed</a:t>
            </a:r>
            <a:r>
              <a:rPr lang="en-US" sz="2000" dirty="0">
                <a:solidFill>
                  <a:srgbClr val="000000"/>
                </a:solidFill>
              </a:rPr>
              <a:t>, HTML5, etc.</a:t>
            </a:r>
          </a:p>
          <a:p>
            <a:pPr lvl="1"/>
            <a:r>
              <a:rPr lang="en-GB" sz="2000" b="1" dirty="0">
                <a:solidFill>
                  <a:srgbClr val="C00000"/>
                </a:solidFill>
              </a:rPr>
              <a:t>Mobile</a:t>
            </a:r>
            <a:r>
              <a:rPr lang="en-GB" sz="2000" dirty="0"/>
              <a:t> computing – smart, low-power devices, e.g. smartphones, tablet</a:t>
            </a:r>
          </a:p>
          <a:p>
            <a:pPr lvl="1"/>
            <a:endParaRPr lang="en-GB" sz="2000" dirty="0"/>
          </a:p>
        </p:txBody>
      </p:sp>
      <p:sp>
        <p:nvSpPr>
          <p:cNvPr id="4" name="Rectangle 3"/>
          <p:cNvSpPr/>
          <p:nvPr/>
        </p:nvSpPr>
        <p:spPr>
          <a:xfrm>
            <a:off x="2382" y="3622963"/>
            <a:ext cx="12187236" cy="2489200"/>
          </a:xfrm>
          <a:prstGeom prst="rect">
            <a:avLst/>
          </a:prstGeom>
          <a:solidFill>
            <a:schemeClr val="accent1">
              <a:lumMod val="60000"/>
              <a:lumOff val="40000"/>
              <a:alpha val="84000"/>
            </a:schemeClr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5" name="Picture 4" descr="Mobile mast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899" y="3629895"/>
            <a:ext cx="599600" cy="1922124"/>
          </a:xfrm>
          <a:prstGeom prst="rect">
            <a:avLst/>
          </a:prstGeom>
        </p:spPr>
      </p:pic>
      <p:pic>
        <p:nvPicPr>
          <p:cNvPr id="6" name="Picture 5" descr="IoT Icons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" y="3600105"/>
            <a:ext cx="3031737" cy="2552701"/>
          </a:xfrm>
          <a:prstGeom prst="rect">
            <a:avLst/>
          </a:prstGeom>
        </p:spPr>
      </p:pic>
      <p:pic>
        <p:nvPicPr>
          <p:cNvPr id="7" name="Picture 6" descr="DASH-01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0453" y="4402745"/>
            <a:ext cx="1987771" cy="894165"/>
          </a:xfrm>
          <a:prstGeom prst="rect">
            <a:avLst/>
          </a:prstGeom>
        </p:spPr>
      </p:pic>
      <p:pic>
        <p:nvPicPr>
          <p:cNvPr id="8" name="Picture 7" descr="TV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6356" y="3600103"/>
            <a:ext cx="2994236" cy="2057402"/>
          </a:xfrm>
          <a:prstGeom prst="rect">
            <a:avLst/>
          </a:prstGeom>
        </p:spPr>
      </p:pic>
      <p:pic>
        <p:nvPicPr>
          <p:cNvPr id="9" name="Picture 8" descr="Tablet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996" y="4867563"/>
            <a:ext cx="1346963" cy="1055208"/>
          </a:xfrm>
          <a:prstGeom prst="rect">
            <a:avLst/>
          </a:prstGeom>
        </p:spPr>
      </p:pic>
      <p:pic>
        <p:nvPicPr>
          <p:cNvPr id="10" name="Picture 9" descr="Servers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9964" y="3747601"/>
            <a:ext cx="2849657" cy="2333439"/>
          </a:xfrm>
          <a:prstGeom prst="rect">
            <a:avLst/>
          </a:prstGeom>
        </p:spPr>
      </p:pic>
      <p:pic>
        <p:nvPicPr>
          <p:cNvPr id="11" name="Picture 10" descr="Phone 3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8556" y="5055398"/>
            <a:ext cx="598388" cy="1059366"/>
          </a:xfrm>
          <a:prstGeom prst="rect">
            <a:avLst/>
          </a:prstGeom>
        </p:spPr>
      </p:pic>
      <p:pic>
        <p:nvPicPr>
          <p:cNvPr id="12" name="Picture 11" descr="STB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2928" y="5575907"/>
            <a:ext cx="1090546" cy="298845"/>
          </a:xfrm>
          <a:prstGeom prst="rect">
            <a:avLst/>
          </a:prstGeom>
        </p:spPr>
      </p:pic>
      <p:pic>
        <p:nvPicPr>
          <p:cNvPr id="13" name="Picture 12" descr="Cool watch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58227">
            <a:off x="3579139" y="3793190"/>
            <a:ext cx="833509" cy="882987"/>
          </a:xfrm>
          <a:prstGeom prst="rect">
            <a:avLst/>
          </a:prstGeom>
        </p:spPr>
      </p:pic>
      <p:pic>
        <p:nvPicPr>
          <p:cNvPr id="14" name="Picture 13" descr="nest thermostat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8135" y="3760377"/>
            <a:ext cx="734267" cy="749300"/>
          </a:xfrm>
          <a:prstGeom prst="rect">
            <a:avLst/>
          </a:prstGeom>
        </p:spPr>
      </p:pic>
      <p:pic>
        <p:nvPicPr>
          <p:cNvPr id="15" name="Picture 14" descr="Fitbit most recent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7684" y="3864830"/>
            <a:ext cx="383584" cy="964364"/>
          </a:xfrm>
          <a:prstGeom prst="rect">
            <a:avLst/>
          </a:prstGeom>
        </p:spPr>
      </p:pic>
      <p:pic>
        <p:nvPicPr>
          <p:cNvPr id="16" name="Picture 15" descr="Monitor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914" y="4672438"/>
            <a:ext cx="1135749" cy="1250335"/>
          </a:xfrm>
          <a:prstGeom prst="rect">
            <a:avLst/>
          </a:prstGeom>
        </p:spPr>
      </p:pic>
      <p:pic>
        <p:nvPicPr>
          <p:cNvPr id="17" name="Picture 16" descr="Car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811" y="5191809"/>
            <a:ext cx="2443497" cy="8892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598C56-E958-457C-98F7-F4212530E22B}"/>
              </a:ext>
            </a:extLst>
          </p:cNvPr>
          <p:cNvSpPr txBox="1"/>
          <p:nvPr/>
        </p:nvSpPr>
        <p:spPr>
          <a:xfrm>
            <a:off x="9880615" y="6550223"/>
            <a:ext cx="2029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Source: ARM training kit </a:t>
            </a:r>
          </a:p>
        </p:txBody>
      </p:sp>
    </p:spTree>
    <p:extLst>
      <p:ext uri="{BB962C8B-B14F-4D97-AF65-F5344CB8AC3E}">
        <p14:creationId xmlns:p14="http://schemas.microsoft.com/office/powerpoint/2010/main" val="1731311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573" y="647326"/>
            <a:ext cx="10251233" cy="813909"/>
          </a:xfrm>
        </p:spPr>
        <p:txBody>
          <a:bodyPr>
            <a:normAutofit fontScale="90000"/>
          </a:bodyPr>
          <a:lstStyle/>
          <a:p>
            <a:r>
              <a:rPr lang="en-GB" dirty="0"/>
              <a:t>Technologies that Enable IoT</a:t>
            </a:r>
            <a:br>
              <a:rPr lang="en-GB" dirty="0"/>
            </a:br>
            <a:r>
              <a:rPr lang="en-GB" sz="2700" dirty="0"/>
              <a:t>example: ARM-based solutions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9046CD-5AC3-495F-B5F3-6D8FD65022FD}"/>
              </a:ext>
            </a:extLst>
          </p:cNvPr>
          <p:cNvGrpSpPr/>
          <p:nvPr/>
        </p:nvGrpSpPr>
        <p:grpSpPr>
          <a:xfrm>
            <a:off x="889263" y="2141415"/>
            <a:ext cx="10005937" cy="4100318"/>
            <a:chOff x="245296" y="1088627"/>
            <a:chExt cx="11617030" cy="5207814"/>
          </a:xfrm>
        </p:grpSpPr>
        <p:sp>
          <p:nvSpPr>
            <p:cNvPr id="8" name="Rounded Rectangle 7"/>
            <p:cNvSpPr/>
            <p:nvPr/>
          </p:nvSpPr>
          <p:spPr>
            <a:xfrm>
              <a:off x="6141109" y="3683459"/>
              <a:ext cx="5721217" cy="2414518"/>
            </a:xfrm>
            <a:prstGeom prst="roundRect">
              <a:avLst/>
            </a:prstGeom>
            <a:noFill/>
            <a:ln w="5715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r>
                <a:rPr lang="en-US" b="1" dirty="0">
                  <a:solidFill>
                    <a:srgbClr val="C00000"/>
                  </a:solidFill>
                  <a:latin typeface="Gill Sans MT"/>
                </a:rPr>
                <a:t>Web and community based development</a:t>
              </a: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</p:txBody>
        </p:sp>
        <p:pic>
          <p:nvPicPr>
            <p:cNvPr id="9" name="Picture 2" descr="http://moss.usa.arm.com/marketing/branding/Graphics%20Library/ARM%20NEW%20BRANDING/LOGOS/MBED/MBED%20RGB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0260" y="3861575"/>
              <a:ext cx="2159279" cy="615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mbed icons.jp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6364" y="4521988"/>
              <a:ext cx="1130206" cy="898416"/>
            </a:xfrm>
            <a:prstGeom prst="rect">
              <a:avLst/>
            </a:prstGeom>
          </p:spPr>
        </p:pic>
        <p:sp>
          <p:nvSpPr>
            <p:cNvPr id="11" name="Left-Right Arrow 10"/>
            <p:cNvSpPr/>
            <p:nvPr/>
          </p:nvSpPr>
          <p:spPr>
            <a:xfrm>
              <a:off x="9512529" y="4820988"/>
              <a:ext cx="1164807" cy="273229"/>
            </a:xfrm>
            <a:prstGeom prst="left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rgbClr val="C00000"/>
                </a:solidFill>
                <a:latin typeface="Gill Sans M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682428" y="4455381"/>
              <a:ext cx="985655" cy="1001711"/>
              <a:chOff x="7820454" y="2012947"/>
              <a:chExt cx="2958931" cy="2953695"/>
            </a:xfrm>
          </p:grpSpPr>
          <p:sp>
            <p:nvSpPr>
              <p:cNvPr id="13" name="Rounded Rectangle 12"/>
              <p:cNvSpPr/>
              <p:nvPr/>
            </p:nvSpPr>
            <p:spPr bwMode="auto">
              <a:xfrm>
                <a:off x="7820454" y="2012947"/>
                <a:ext cx="2926084" cy="2953695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12" tIns="45707" rIns="91412" bIns="4570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3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800" b="1" dirty="0">
                    <a:solidFill>
                      <a:srgbClr val="C00000"/>
                    </a:solidFill>
                    <a:latin typeface="Gill Sans MT"/>
                  </a:rPr>
                  <a:t>1,000,000s</a:t>
                </a:r>
              </a:p>
              <a:p>
                <a:pPr algn="ctr" defTabSz="91413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800" b="1" dirty="0">
                  <a:solidFill>
                    <a:srgbClr val="C00000"/>
                  </a:solidFill>
                  <a:latin typeface="Gill Sans MT"/>
                </a:endParaRPr>
              </a:p>
              <a:p>
                <a:pPr algn="ctr" defTabSz="91413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800" b="1" dirty="0">
                  <a:solidFill>
                    <a:srgbClr val="C00000"/>
                  </a:solidFill>
                  <a:latin typeface="Gill Sans MT"/>
                </a:endParaRPr>
              </a:p>
              <a:p>
                <a:pPr algn="ctr" defTabSz="91413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800" b="1" dirty="0">
                  <a:solidFill>
                    <a:srgbClr val="C00000"/>
                  </a:solidFill>
                  <a:latin typeface="Gill Sans MT"/>
                </a:endParaRPr>
              </a:p>
              <a:p>
                <a:pPr algn="ctr" defTabSz="91413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800" b="1" dirty="0">
                  <a:solidFill>
                    <a:srgbClr val="C00000"/>
                  </a:solidFill>
                  <a:latin typeface="Gill Sans MT"/>
                </a:endParaRPr>
              </a:p>
              <a:p>
                <a:pPr algn="ctr" defTabSz="91413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900" b="1" dirty="0">
                    <a:solidFill>
                      <a:srgbClr val="C00000"/>
                    </a:solidFill>
                    <a:latin typeface="Gill Sans MT"/>
                  </a:rPr>
                  <a:t>Platform</a:t>
                </a:r>
              </a:p>
            </p:txBody>
          </p:sp>
          <p:pic>
            <p:nvPicPr>
              <p:cNvPr id="14" name="Picture 8" descr="http://www.wired.com/images_blogs/listening_post/coachella/coachella_friday_24_Crowd_for_Aesop_Rock.jpg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53302" y="2638164"/>
                <a:ext cx="2926083" cy="1723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ounded Rectangle 15"/>
            <p:cNvSpPr/>
            <p:nvPr/>
          </p:nvSpPr>
          <p:spPr>
            <a:xfrm>
              <a:off x="245296" y="3714837"/>
              <a:ext cx="5721217" cy="2414518"/>
            </a:xfrm>
            <a:prstGeom prst="roundRect">
              <a:avLst/>
            </a:prstGeom>
            <a:noFill/>
            <a:ln w="5715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</p:txBody>
        </p:sp>
        <p:pic>
          <p:nvPicPr>
            <p:cNvPr id="38" name="Picture 12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63" y="4071596"/>
              <a:ext cx="502629" cy="749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Rounded Rectangle 38"/>
            <p:cNvSpPr/>
            <p:nvPr/>
          </p:nvSpPr>
          <p:spPr>
            <a:xfrm>
              <a:off x="6079820" y="1088627"/>
              <a:ext cx="5721217" cy="2414518"/>
            </a:xfrm>
            <a:prstGeom prst="roundRect">
              <a:avLst/>
            </a:prstGeom>
            <a:noFill/>
            <a:ln w="5715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  <a:latin typeface="Gill Sans MT"/>
                </a:rPr>
                <a:t>Little Devices and Little Data</a:t>
              </a: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</p:txBody>
        </p:sp>
        <p:pic>
          <p:nvPicPr>
            <p:cNvPr id="40" name="Picture 6" descr="zigbee_member_vert_pms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287" y="4777662"/>
              <a:ext cx="391956" cy="537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95" descr="304px-Wi-Fi_Logo.svg.png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0678" y="4312280"/>
              <a:ext cx="631240" cy="355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2" name="TextBox 41"/>
            <p:cNvSpPr txBox="1"/>
            <p:nvPr/>
          </p:nvSpPr>
          <p:spPr>
            <a:xfrm>
              <a:off x="1188968" y="3988399"/>
              <a:ext cx="1534960" cy="488487"/>
            </a:xfrm>
            <a:prstGeom prst="rect">
              <a:avLst/>
            </a:prstGeom>
          </p:spPr>
          <p:txBody>
            <a:bodyPr vert="horz" wrap="none" lIns="0" tIns="0" rIns="0" bIns="0" rtlCol="0" anchor="t">
              <a:normAutofit/>
            </a:bodyPr>
            <a:lstStyle/>
            <a:p>
              <a:r>
                <a:rPr lang="en-US" sz="1100" b="1" dirty="0">
                  <a:solidFill>
                    <a:srgbClr val="C00000"/>
                  </a:solidFill>
                  <a:latin typeface="Gill Sans MT"/>
                </a:rPr>
                <a:t>IEEE 802.15.4</a:t>
              </a:r>
            </a:p>
          </p:txBody>
        </p:sp>
        <p:pic>
          <p:nvPicPr>
            <p:cNvPr id="43" name="Picture 42" descr="CORTEX RGB.png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7976" y="1716378"/>
              <a:ext cx="2038389" cy="477917"/>
            </a:xfrm>
            <a:prstGeom prst="rect">
              <a:avLst/>
            </a:prstGeom>
          </p:spPr>
        </p:pic>
        <p:pic>
          <p:nvPicPr>
            <p:cNvPr id="44" name="Picture 20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7775" y="4169230"/>
              <a:ext cx="418718" cy="444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" name="TextBox 45"/>
            <p:cNvSpPr txBox="1"/>
            <p:nvPr/>
          </p:nvSpPr>
          <p:spPr>
            <a:xfrm>
              <a:off x="10317318" y="1944177"/>
              <a:ext cx="990747" cy="362875"/>
            </a:xfrm>
            <a:prstGeom prst="rect">
              <a:avLst/>
            </a:prstGeom>
          </p:spPr>
          <p:txBody>
            <a:bodyPr vert="horz" wrap="none" lIns="0" tIns="0" rIns="0" bIns="0" rtlCol="0" anchor="t">
              <a:norm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  <a:latin typeface="Gill Sans MT"/>
                </a:rPr>
                <a:t>Cortex-M</a:t>
              </a:r>
            </a:p>
          </p:txBody>
        </p:sp>
        <p:pic>
          <p:nvPicPr>
            <p:cNvPr id="50" name="Picture 12" descr="C:\Users\phibre01\Desktop\Stock Images\iStock Photo Purchases\jpg\Products and devices\ARM Stylized Chip.jpg"/>
            <p:cNvPicPr>
              <a:picLocks noChangeAspect="1" noChangeArrowheads="1"/>
            </p:cNvPicPr>
            <p:nvPr/>
          </p:nvPicPr>
          <p:blipFill>
            <a:blip r:embed="rId11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39393" y1="51893" x2="39393" y2="51893"/>
                          <a14:foregroundMark x1="50093" y1="53370" x2="50093" y2="53370"/>
                          <a14:foregroundMark x1="62664" y1="48476" x2="62664" y2="48476"/>
                          <a14:foregroundMark x1="49346" y1="49261" x2="49346" y2="49261"/>
                          <a14:foregroundMark x1="37523" y1="47368" x2="37523" y2="473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7393" y="1591249"/>
              <a:ext cx="849141" cy="85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3" descr="C:\Users\phibre01\Desktop\Stock Images\iStock Photo Purchases\jpg\Products and devices\iStock_000012599403XSmall.jpg"/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609" b="89680" l="4684" r="97424">
                          <a14:foregroundMark x1="22248" y1="58007" x2="22248" y2="580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0424" y="2021042"/>
              <a:ext cx="870782" cy="573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ounded Rectangle 51"/>
            <p:cNvSpPr/>
            <p:nvPr/>
          </p:nvSpPr>
          <p:spPr>
            <a:xfrm>
              <a:off x="245296" y="1088627"/>
              <a:ext cx="5721217" cy="2414518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</p:txBody>
        </p:sp>
        <p:pic>
          <p:nvPicPr>
            <p:cNvPr id="55" name="Picture 21" descr="Busy mum.png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23512" y="2911005"/>
              <a:ext cx="609799" cy="5686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Plus 10"/>
            <p:cNvSpPr>
              <a:spLocks/>
            </p:cNvSpPr>
            <p:nvPr/>
          </p:nvSpPr>
          <p:spPr bwMode="auto">
            <a:xfrm>
              <a:off x="10544847" y="3101516"/>
              <a:ext cx="194184" cy="187065"/>
            </a:xfrm>
            <a:custGeom>
              <a:avLst/>
              <a:gdLst>
                <a:gd name="T0" fmla="*/ 81013 w 611188"/>
                <a:gd name="T1" fmla="*/ 230683 h 603250"/>
                <a:gd name="T2" fmla="*/ 234652 w 611188"/>
                <a:gd name="T3" fmla="*/ 230683 h 603250"/>
                <a:gd name="T4" fmla="*/ 234652 w 611188"/>
                <a:gd name="T5" fmla="*/ 79961 h 603250"/>
                <a:gd name="T6" fmla="*/ 376536 w 611188"/>
                <a:gd name="T7" fmla="*/ 79961 h 603250"/>
                <a:gd name="T8" fmla="*/ 376536 w 611188"/>
                <a:gd name="T9" fmla="*/ 230683 h 603250"/>
                <a:gd name="T10" fmla="*/ 530175 w 611188"/>
                <a:gd name="T11" fmla="*/ 230683 h 603250"/>
                <a:gd name="T12" fmla="*/ 530175 w 611188"/>
                <a:gd name="T13" fmla="*/ 372567 h 603250"/>
                <a:gd name="T14" fmla="*/ 376536 w 611188"/>
                <a:gd name="T15" fmla="*/ 372567 h 603250"/>
                <a:gd name="T16" fmla="*/ 376536 w 611188"/>
                <a:gd name="T17" fmla="*/ 523289 h 603250"/>
                <a:gd name="T18" fmla="*/ 234652 w 611188"/>
                <a:gd name="T19" fmla="*/ 523289 h 603250"/>
                <a:gd name="T20" fmla="*/ 234652 w 611188"/>
                <a:gd name="T21" fmla="*/ 372567 h 603250"/>
                <a:gd name="T22" fmla="*/ 81013 w 611188"/>
                <a:gd name="T23" fmla="*/ 372567 h 603250"/>
                <a:gd name="T24" fmla="*/ 81013 w 611188"/>
                <a:gd name="T25" fmla="*/ 230683 h 6032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11188"/>
                <a:gd name="T40" fmla="*/ 0 h 603250"/>
                <a:gd name="T41" fmla="*/ 611188 w 611188"/>
                <a:gd name="T42" fmla="*/ 603250 h 6032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11188" h="603250">
                  <a:moveTo>
                    <a:pt x="81013" y="230683"/>
                  </a:moveTo>
                  <a:lnTo>
                    <a:pt x="234652" y="230683"/>
                  </a:lnTo>
                  <a:lnTo>
                    <a:pt x="234652" y="79961"/>
                  </a:lnTo>
                  <a:lnTo>
                    <a:pt x="376536" y="79961"/>
                  </a:lnTo>
                  <a:lnTo>
                    <a:pt x="376536" y="230683"/>
                  </a:lnTo>
                  <a:lnTo>
                    <a:pt x="530175" y="230683"/>
                  </a:lnTo>
                  <a:lnTo>
                    <a:pt x="530175" y="372567"/>
                  </a:lnTo>
                  <a:lnTo>
                    <a:pt x="376536" y="372567"/>
                  </a:lnTo>
                  <a:lnTo>
                    <a:pt x="376536" y="523289"/>
                  </a:lnTo>
                  <a:lnTo>
                    <a:pt x="234652" y="523289"/>
                  </a:lnTo>
                  <a:lnTo>
                    <a:pt x="234652" y="372567"/>
                  </a:lnTo>
                  <a:lnTo>
                    <a:pt x="81013" y="372567"/>
                  </a:lnTo>
                  <a:lnTo>
                    <a:pt x="81013" y="230683"/>
                  </a:lnTo>
                  <a:close/>
                </a:path>
              </a:pathLst>
            </a:custGeom>
            <a:gradFill rotWithShape="1">
              <a:gsLst>
                <a:gs pos="0">
                  <a:srgbClr val="29BCF6"/>
                </a:gs>
                <a:gs pos="39999">
                  <a:srgbClr val="009FCD"/>
                </a:gs>
                <a:gs pos="100000">
                  <a:srgbClr val="007295"/>
                </a:gs>
              </a:gsLst>
              <a:lin ang="5400000"/>
            </a:gradFill>
            <a:ln w="9525" cap="flat" cmpd="sng">
              <a:solidFill>
                <a:srgbClr val="00A3D1"/>
              </a:solidFill>
              <a:prstDash val="solid"/>
              <a:round/>
              <a:headEnd/>
              <a:tailEnd/>
            </a:ln>
            <a:effectLst>
              <a:outerShdw dist="38100" dir="5400000" rotWithShape="0">
                <a:srgbClr val="000000">
                  <a:alpha val="39998"/>
                </a:srgbClr>
              </a:outerShdw>
            </a:effectLst>
          </p:spPr>
          <p:txBody>
            <a:bodyPr lIns="121917" tIns="60958" rIns="121917" bIns="60958" anchor="ctr"/>
            <a:lstStyle/>
            <a:p>
              <a:pPr>
                <a:defRPr/>
              </a:pPr>
              <a:endParaRPr lang="en-US" sz="1600" b="1">
                <a:solidFill>
                  <a:srgbClr val="C00000"/>
                </a:solidFill>
                <a:latin typeface="Gill Sans MT"/>
              </a:endParaRPr>
            </a:p>
          </p:txBody>
        </p:sp>
        <p:pic>
          <p:nvPicPr>
            <p:cNvPr id="57" name="Picture 21" descr="Busy mum.png"/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609" y="2889959"/>
              <a:ext cx="618596" cy="5769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" name="Plus 9"/>
            <p:cNvSpPr>
              <a:spLocks/>
            </p:cNvSpPr>
            <p:nvPr/>
          </p:nvSpPr>
          <p:spPr bwMode="auto">
            <a:xfrm>
              <a:off x="9560792" y="3083478"/>
              <a:ext cx="166362" cy="186931"/>
            </a:xfrm>
            <a:custGeom>
              <a:avLst/>
              <a:gdLst>
                <a:gd name="T0" fmla="*/ 81013 w 611187"/>
                <a:gd name="T1" fmla="*/ 230683 h 603250"/>
                <a:gd name="T2" fmla="*/ 234651 w 611187"/>
                <a:gd name="T3" fmla="*/ 230683 h 603250"/>
                <a:gd name="T4" fmla="*/ 234651 w 611187"/>
                <a:gd name="T5" fmla="*/ 79961 h 603250"/>
                <a:gd name="T6" fmla="*/ 376536 w 611187"/>
                <a:gd name="T7" fmla="*/ 79961 h 603250"/>
                <a:gd name="T8" fmla="*/ 376536 w 611187"/>
                <a:gd name="T9" fmla="*/ 230683 h 603250"/>
                <a:gd name="T10" fmla="*/ 530174 w 611187"/>
                <a:gd name="T11" fmla="*/ 230683 h 603250"/>
                <a:gd name="T12" fmla="*/ 530174 w 611187"/>
                <a:gd name="T13" fmla="*/ 372567 h 603250"/>
                <a:gd name="T14" fmla="*/ 376536 w 611187"/>
                <a:gd name="T15" fmla="*/ 372567 h 603250"/>
                <a:gd name="T16" fmla="*/ 376536 w 611187"/>
                <a:gd name="T17" fmla="*/ 523289 h 603250"/>
                <a:gd name="T18" fmla="*/ 234651 w 611187"/>
                <a:gd name="T19" fmla="*/ 523289 h 603250"/>
                <a:gd name="T20" fmla="*/ 234651 w 611187"/>
                <a:gd name="T21" fmla="*/ 372567 h 603250"/>
                <a:gd name="T22" fmla="*/ 81013 w 611187"/>
                <a:gd name="T23" fmla="*/ 372567 h 603250"/>
                <a:gd name="T24" fmla="*/ 81013 w 611187"/>
                <a:gd name="T25" fmla="*/ 230683 h 6032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11187"/>
                <a:gd name="T40" fmla="*/ 0 h 603250"/>
                <a:gd name="T41" fmla="*/ 611187 w 611187"/>
                <a:gd name="T42" fmla="*/ 603250 h 6032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11187" h="603250">
                  <a:moveTo>
                    <a:pt x="81013" y="230683"/>
                  </a:moveTo>
                  <a:lnTo>
                    <a:pt x="234651" y="230683"/>
                  </a:lnTo>
                  <a:lnTo>
                    <a:pt x="234651" y="79961"/>
                  </a:lnTo>
                  <a:lnTo>
                    <a:pt x="376536" y="79961"/>
                  </a:lnTo>
                  <a:lnTo>
                    <a:pt x="376536" y="230683"/>
                  </a:lnTo>
                  <a:lnTo>
                    <a:pt x="530174" y="230683"/>
                  </a:lnTo>
                  <a:lnTo>
                    <a:pt x="530174" y="372567"/>
                  </a:lnTo>
                  <a:lnTo>
                    <a:pt x="376536" y="372567"/>
                  </a:lnTo>
                  <a:lnTo>
                    <a:pt x="376536" y="523289"/>
                  </a:lnTo>
                  <a:lnTo>
                    <a:pt x="234651" y="523289"/>
                  </a:lnTo>
                  <a:lnTo>
                    <a:pt x="234651" y="372567"/>
                  </a:lnTo>
                  <a:lnTo>
                    <a:pt x="81013" y="372567"/>
                  </a:lnTo>
                  <a:lnTo>
                    <a:pt x="81013" y="230683"/>
                  </a:lnTo>
                  <a:close/>
                </a:path>
              </a:pathLst>
            </a:custGeom>
            <a:gradFill rotWithShape="1">
              <a:gsLst>
                <a:gs pos="0">
                  <a:srgbClr val="29BCF6"/>
                </a:gs>
                <a:gs pos="39999">
                  <a:srgbClr val="009FCD"/>
                </a:gs>
                <a:gs pos="100000">
                  <a:srgbClr val="007295"/>
                </a:gs>
              </a:gsLst>
              <a:lin ang="5400000"/>
            </a:gradFill>
            <a:ln w="9525" cap="flat" cmpd="sng">
              <a:solidFill>
                <a:srgbClr val="00A3D1"/>
              </a:solidFill>
              <a:prstDash val="solid"/>
              <a:round/>
              <a:headEnd/>
              <a:tailEnd/>
            </a:ln>
            <a:effectLst>
              <a:outerShdw dist="38100" dir="5400000" rotWithShape="0">
                <a:srgbClr val="000000">
                  <a:alpha val="39998"/>
                </a:srgbClr>
              </a:outerShdw>
            </a:effectLst>
          </p:spPr>
          <p:txBody>
            <a:bodyPr lIns="121917" tIns="60958" rIns="121917" bIns="60958" anchor="ctr"/>
            <a:lstStyle/>
            <a:p>
              <a:pPr>
                <a:defRPr/>
              </a:pPr>
              <a:endParaRPr lang="en-US" sz="1600" b="1">
                <a:solidFill>
                  <a:srgbClr val="C00000"/>
                </a:solidFill>
                <a:latin typeface="Gill Sans MT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832005" y="2667546"/>
              <a:ext cx="596766" cy="370993"/>
            </a:xfrm>
            <a:prstGeom prst="rect">
              <a:avLst/>
            </a:prstGeom>
          </p:spPr>
          <p:txBody>
            <a:bodyPr vert="horz" wrap="none" lIns="0" tIns="0" rIns="0" bIns="0" rtlCol="0" anchor="t">
              <a:noAutofit/>
            </a:bodyPr>
            <a:lstStyle/>
            <a:p>
              <a:r>
                <a:rPr lang="en-US" sz="1100" b="1" dirty="0">
                  <a:solidFill>
                    <a:srgbClr val="C00000"/>
                  </a:solidFill>
                  <a:latin typeface="Gill Sans MT"/>
                </a:rPr>
                <a:t>Devices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688863" y="2666611"/>
              <a:ext cx="783256" cy="370993"/>
            </a:xfrm>
            <a:prstGeom prst="rect">
              <a:avLst/>
            </a:prstGeom>
          </p:spPr>
          <p:txBody>
            <a:bodyPr vert="horz" wrap="none" lIns="0" tIns="0" rIns="0" bIns="0" rtlCol="0" anchor="t">
              <a:noAutofit/>
            </a:bodyPr>
            <a:lstStyle/>
            <a:p>
              <a:r>
                <a:rPr lang="en-US" sz="1100" b="1" dirty="0">
                  <a:solidFill>
                    <a:srgbClr val="C00000"/>
                  </a:solidFill>
                  <a:latin typeface="Gill Sans MT"/>
                </a:rPr>
                <a:t>Applications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819236" y="2677270"/>
              <a:ext cx="783256" cy="370993"/>
            </a:xfrm>
            <a:prstGeom prst="rect">
              <a:avLst/>
            </a:prstGeom>
          </p:spPr>
          <p:txBody>
            <a:bodyPr vert="horz" wrap="none" lIns="0" tIns="0" rIns="0" bIns="0" rtlCol="0" anchor="t">
              <a:noAutofit/>
            </a:bodyPr>
            <a:lstStyle/>
            <a:p>
              <a:r>
                <a:rPr lang="en-US" sz="1100" b="1" dirty="0">
                  <a:solidFill>
                    <a:srgbClr val="C00000"/>
                  </a:solidFill>
                  <a:latin typeface="Gill Sans MT"/>
                </a:rPr>
                <a:t>Big Data</a:t>
              </a:r>
            </a:p>
          </p:txBody>
        </p:sp>
        <p:pic>
          <p:nvPicPr>
            <p:cNvPr id="62" name="Picture 21" descr="Busy mum.png"/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3666" y="2901552"/>
              <a:ext cx="600950" cy="560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" name="Picture 13" descr="street-lighting-500x419.png"/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949" y="2992391"/>
              <a:ext cx="304418" cy="238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12" descr="connected-home-500x413.png"/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6263" y="3149980"/>
              <a:ext cx="305508" cy="235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Rectangle 64"/>
            <p:cNvSpPr/>
            <p:nvPr/>
          </p:nvSpPr>
          <p:spPr>
            <a:xfrm>
              <a:off x="10154872" y="3372836"/>
              <a:ext cx="110177" cy="428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>
                <a:solidFill>
                  <a:srgbClr val="C00000"/>
                </a:solidFill>
                <a:latin typeface="Gill Sans MT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939" y="3064370"/>
              <a:ext cx="898103" cy="256778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3863977" y="2310537"/>
              <a:ext cx="4435227" cy="2649181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  <a:latin typeface="Gill Sans MT"/>
                </a:rPr>
                <a:t>Internet of Things</a:t>
              </a: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  <a:p>
              <a:pPr algn="ctr"/>
              <a:endParaRPr lang="en-US" b="1" dirty="0">
                <a:solidFill>
                  <a:srgbClr val="C00000"/>
                </a:solidFill>
                <a:latin typeface="Gill Sans MT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5485" y="3025079"/>
              <a:ext cx="3039741" cy="1865641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841999" y="5587720"/>
              <a:ext cx="4585375" cy="708721"/>
            </a:xfrm>
            <a:prstGeom prst="rect">
              <a:avLst/>
            </a:prstGeom>
          </p:spPr>
          <p:txBody>
            <a:bodyPr vert="horz" wrap="none" lIns="0" tIns="0" rIns="0" bIns="0" rtlCol="0" anchor="t">
              <a:no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  <a:latin typeface="Gill Sans MT"/>
                </a:rPr>
                <a:t>Standards that enable INTERNET scale</a:t>
              </a:r>
            </a:p>
          </p:txBody>
        </p:sp>
        <p:pic>
          <p:nvPicPr>
            <p:cNvPr id="1026" name="Picture 2" descr="C:\Users\seahon01\Desktop\LiB_Flyer\IoT_mbed_nordic\bluetooth-smart1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28" y="4922096"/>
              <a:ext cx="1550562" cy="484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7"/>
            <p:cNvPicPr>
              <a:picLocks noChangeAspect="1" noChangeArrowheads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4686" y="2522937"/>
              <a:ext cx="609105" cy="60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TextBox 71"/>
            <p:cNvSpPr txBox="1"/>
            <p:nvPr/>
          </p:nvSpPr>
          <p:spPr>
            <a:xfrm>
              <a:off x="2460250" y="4706328"/>
              <a:ext cx="754642" cy="431536"/>
            </a:xfrm>
            <a:prstGeom prst="rect">
              <a:avLst/>
            </a:prstGeom>
          </p:spPr>
          <p:txBody>
            <a:bodyPr vert="horz" wrap="none" lIns="0" tIns="0" rIns="0" bIns="0" rtlCol="0" anchor="t">
              <a:norm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latin typeface="Gill Sans MT"/>
                </a:rPr>
                <a:t>LTE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324080" y="5043163"/>
              <a:ext cx="362809" cy="348919"/>
            </a:xfrm>
            <a:prstGeom prst="rect">
              <a:avLst/>
            </a:prstGeom>
          </p:spPr>
          <p:txBody>
            <a:bodyPr vert="horz" wrap="none" lIns="0" tIns="0" rIns="0" bIns="0" rtlCol="0" anchor="t">
              <a:norm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latin typeface="Gill Sans MT"/>
                </a:rPr>
                <a:t>3G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043444" y="3116741"/>
              <a:ext cx="990747" cy="362875"/>
            </a:xfrm>
            <a:prstGeom prst="rect">
              <a:avLst/>
            </a:prstGeom>
          </p:spPr>
          <p:txBody>
            <a:bodyPr vert="horz" wrap="none" lIns="0" tIns="0" rIns="0" bIns="0" rtlCol="0" anchor="t">
              <a:norm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  <a:latin typeface="Gill Sans MT"/>
                </a:rPr>
                <a:t>Cortex-A</a:t>
              </a:r>
            </a:p>
          </p:txBody>
        </p:sp>
        <p:pic>
          <p:nvPicPr>
            <p:cNvPr id="76" name="Picture 12" descr="C:\Users\phibre01\Desktop\Stock Images\iStock Photo Purchases\jpg\Products and devices\ARM Stylized Chip.jpg"/>
            <p:cNvPicPr>
              <a:picLocks noChangeAspect="1" noChangeArrowheads="1"/>
            </p:cNvPicPr>
            <p:nvPr/>
          </p:nvPicPr>
          <p:blipFill>
            <a:blip r:embed="rId24" cstate="screen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10000" b="90000" l="10000" r="90000">
                          <a14:foregroundMark x1="39393" y1="51893" x2="39393" y2="51893"/>
                          <a14:foregroundMark x1="50093" y1="53370" x2="50093" y2="53370"/>
                          <a14:foregroundMark x1="62664" y1="48476" x2="62664" y2="48476"/>
                          <a14:foregroundMark x1="49346" y1="49261" x2="49346" y2="49261"/>
                          <a14:foregroundMark x1="37523" y1="47368" x2="37523" y2="473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6317" y="2842131"/>
              <a:ext cx="733470" cy="742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/>
            <p:cNvSpPr txBox="1"/>
            <p:nvPr/>
          </p:nvSpPr>
          <p:spPr>
            <a:xfrm>
              <a:off x="513296" y="1194073"/>
              <a:ext cx="2487604" cy="708721"/>
            </a:xfrm>
            <a:prstGeom prst="rect">
              <a:avLst/>
            </a:prstGeom>
          </p:spPr>
          <p:txBody>
            <a:bodyPr vert="horz" wrap="none" lIns="0" tIns="0" rIns="0" bIns="0" rtlCol="0" anchor="t">
              <a:no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  <a:latin typeface="Gill Sans MT"/>
                </a:rPr>
                <a:t>Mobile Computing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606582" y="1637471"/>
              <a:ext cx="2097961" cy="1446007"/>
              <a:chOff x="12880509" y="5094215"/>
              <a:chExt cx="2904704" cy="1986694"/>
            </a:xfrm>
          </p:grpSpPr>
          <p:pic>
            <p:nvPicPr>
              <p:cNvPr id="79" name="Picture 78" descr="Tablet.png"/>
              <p:cNvPicPr>
                <a:picLocks noChangeAspect="1"/>
              </p:cNvPicPr>
              <p:nvPr/>
            </p:nvPicPr>
            <p:blipFill>
              <a:blip r:embed="rId2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697823" y="5094215"/>
                <a:ext cx="2087390" cy="1635044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2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990129" y="5320890"/>
                <a:ext cx="2162959" cy="1594909"/>
              </a:xfrm>
              <a:prstGeom prst="rect">
                <a:avLst/>
              </a:prstGeom>
            </p:spPr>
          </p:pic>
          <p:pic>
            <p:nvPicPr>
              <p:cNvPr id="81" name="Picture 80" descr="[1]Galxy Note3_002_front with pen_Classic White.jpg"/>
              <p:cNvPicPr>
                <a:picLocks noChangeAspect="1"/>
              </p:cNvPicPr>
              <p:nvPr/>
            </p:nvPicPr>
            <p:blipFill>
              <a:blip r:embed="rId2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0209439">
                <a:off x="14555715" y="5811442"/>
                <a:ext cx="1176145" cy="1269467"/>
              </a:xfrm>
              <a:prstGeom prst="rect">
                <a:avLst/>
              </a:prstGeom>
              <a:scene3d>
                <a:camera prst="orthographicFront">
                  <a:rot lat="0" lon="0" rev="18840000"/>
                </a:camera>
                <a:lightRig rig="threePt" dir="t"/>
              </a:scene3d>
            </p:spPr>
          </p:pic>
          <p:pic>
            <p:nvPicPr>
              <p:cNvPr id="82" name="Picture 81" descr="Phone 3.png"/>
              <p:cNvPicPr>
                <a:picLocks noChangeAspect="1"/>
              </p:cNvPicPr>
              <p:nvPr/>
            </p:nvPicPr>
            <p:blipFill>
              <a:blip r:embed="rId2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880509" y="5634902"/>
                <a:ext cx="486137" cy="860528"/>
              </a:xfrm>
              <a:prstGeom prst="rect">
                <a:avLst/>
              </a:prstGeom>
            </p:spPr>
          </p:pic>
        </p:grpSp>
        <p:pic>
          <p:nvPicPr>
            <p:cNvPr id="84" name="Picture 83" descr="CORTEX RGB.png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227" y="1637574"/>
              <a:ext cx="2537455" cy="594927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5077571-118F-41E6-B4A8-7ECD5604B4E7}"/>
              </a:ext>
            </a:extLst>
          </p:cNvPr>
          <p:cNvSpPr txBox="1"/>
          <p:nvPr/>
        </p:nvSpPr>
        <p:spPr>
          <a:xfrm>
            <a:off x="9880615" y="6550223"/>
            <a:ext cx="2029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Source: ARM training kit </a:t>
            </a:r>
          </a:p>
        </p:txBody>
      </p:sp>
    </p:spTree>
    <p:extLst>
      <p:ext uri="{BB962C8B-B14F-4D97-AF65-F5344CB8AC3E}">
        <p14:creationId xmlns:p14="http://schemas.microsoft.com/office/powerpoint/2010/main" val="2416609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28C462-9649-4FE3-BD68-15ABB0B80EB6}"/>
              </a:ext>
            </a:extLst>
          </p:cNvPr>
          <p:cNvSpPr txBox="1"/>
          <p:nvPr/>
        </p:nvSpPr>
        <p:spPr>
          <a:xfrm>
            <a:off x="3744686" y="3103983"/>
            <a:ext cx="4348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End of Session</a:t>
            </a:r>
          </a:p>
        </p:txBody>
      </p:sp>
    </p:spTree>
    <p:extLst>
      <p:ext uri="{BB962C8B-B14F-4D97-AF65-F5344CB8AC3E}">
        <p14:creationId xmlns:p14="http://schemas.microsoft.com/office/powerpoint/2010/main" val="3817853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4669F-A8EF-4109-B22C-298513F67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is IoT?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362D-F732-46F0-9977-4BBEFA201F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2751" y="1480458"/>
            <a:ext cx="10515600" cy="4671624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GB" sz="3200" dirty="0"/>
              <a:t>The term ‘Internet of Things’:</a:t>
            </a:r>
            <a:endParaRPr lang="en-GB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en-GB" dirty="0"/>
              <a:t>“…describes the pervasive presence of a variety of </a:t>
            </a:r>
            <a:r>
              <a:rPr lang="en-GB" b="1" dirty="0">
                <a:solidFill>
                  <a:srgbClr val="C00000"/>
                </a:solidFill>
              </a:rPr>
              <a:t>devices</a:t>
            </a:r>
            <a:r>
              <a:rPr lang="en-GB" dirty="0"/>
              <a:t> (such as sensors, actuators, mobile phones ..) which, through unique </a:t>
            </a:r>
            <a:r>
              <a:rPr lang="en-GB" b="1" dirty="0">
                <a:solidFill>
                  <a:srgbClr val="C00000"/>
                </a:solidFill>
              </a:rPr>
              <a:t>addressing </a:t>
            </a:r>
            <a:r>
              <a:rPr lang="en-GB" dirty="0"/>
              <a:t>schemes, are able to </a:t>
            </a:r>
            <a:r>
              <a:rPr lang="en-GB" b="1" dirty="0">
                <a:solidFill>
                  <a:srgbClr val="C00000"/>
                </a:solidFill>
              </a:rPr>
              <a:t>interact</a:t>
            </a:r>
            <a:r>
              <a:rPr lang="en-GB" dirty="0"/>
              <a:t> and cooperate </a:t>
            </a:r>
            <a:r>
              <a:rPr lang="en-GB" b="1" dirty="0">
                <a:solidFill>
                  <a:srgbClr val="C00000"/>
                </a:solidFill>
              </a:rPr>
              <a:t>with each other </a:t>
            </a:r>
            <a:r>
              <a:rPr lang="en-GB" dirty="0"/>
              <a:t>to reach common goals.”</a:t>
            </a:r>
            <a:endParaRPr lang="en-US" sz="1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>
                <a:sym typeface="Wingdings" panose="05000000000000000000" pitchFamily="2" charset="2"/>
              </a:rPr>
              <a:t>So, we consider IoT as:</a:t>
            </a:r>
          </a:p>
          <a:p>
            <a:pPr marL="0" indent="0" algn="ctr">
              <a:buNone/>
            </a:pPr>
            <a:r>
              <a:rPr lang="en-GB" dirty="0">
                <a:sym typeface="Wingdings" panose="05000000000000000000" pitchFamily="2" charset="2"/>
              </a:rPr>
              <a:t>A n</a:t>
            </a:r>
            <a:r>
              <a:rPr lang="en-GB" dirty="0"/>
              <a:t>etwork of</a:t>
            </a:r>
            <a:r>
              <a:rPr lang="en-GB" b="1" dirty="0">
                <a:solidFill>
                  <a:srgbClr val="C00000"/>
                </a:solidFill>
              </a:rPr>
              <a:t> THINGS </a:t>
            </a:r>
            <a:r>
              <a:rPr lang="en-GB" dirty="0"/>
              <a:t>which are </a:t>
            </a:r>
            <a:r>
              <a:rPr lang="en-GB" b="1" dirty="0">
                <a:solidFill>
                  <a:srgbClr val="C00000"/>
                </a:solidFill>
              </a:rPr>
              <a:t>identifiable</a:t>
            </a:r>
            <a:r>
              <a:rPr lang="en-GB" dirty="0"/>
              <a:t> and </a:t>
            </a:r>
            <a:r>
              <a:rPr lang="en-GB" b="1" dirty="0">
                <a:solidFill>
                  <a:srgbClr val="C00000"/>
                </a:solidFill>
              </a:rPr>
              <a:t>interacting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E5314-2898-4C3F-887E-B59DCB0893D9}"/>
              </a:ext>
            </a:extLst>
          </p:cNvPr>
          <p:cNvSpPr txBox="1"/>
          <p:nvPr/>
        </p:nvSpPr>
        <p:spPr>
          <a:xfrm>
            <a:off x="9044474" y="6481799"/>
            <a:ext cx="3064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Source: Peter </a:t>
            </a:r>
            <a:r>
              <a:rPr lang="en-GB" sz="1400" dirty="0" err="1"/>
              <a:t>Marwedel</a:t>
            </a:r>
            <a:r>
              <a:rPr lang="en-GB" sz="1400" dirty="0"/>
              <a:t> (reading list)</a:t>
            </a:r>
          </a:p>
        </p:txBody>
      </p:sp>
    </p:spTree>
    <p:extLst>
      <p:ext uri="{BB962C8B-B14F-4D97-AF65-F5344CB8AC3E}">
        <p14:creationId xmlns:p14="http://schemas.microsoft.com/office/powerpoint/2010/main" val="23858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4669F-A8EF-4109-B22C-298513F67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Things</a:t>
            </a:r>
            <a:r>
              <a:rPr lang="en-GB" b="1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362D-F732-46F0-9977-4BBEFA201F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8343" y="1561323"/>
            <a:ext cx="6991739" cy="4671624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GB" sz="3200" dirty="0"/>
              <a:t>Things can be:</a:t>
            </a:r>
          </a:p>
          <a:p>
            <a:pPr marL="0" indent="0">
              <a:spcBef>
                <a:spcPts val="1200"/>
              </a:spcBef>
              <a:buNone/>
            </a:pPr>
            <a:endParaRPr lang="en-GB" sz="3200" dirty="0"/>
          </a:p>
          <a:p>
            <a:r>
              <a:rPr lang="en-GB" sz="3200" dirty="0"/>
              <a:t>Smart buildings and </a:t>
            </a:r>
            <a:r>
              <a:rPr lang="en-GB" sz="3200" b="1" dirty="0">
                <a:solidFill>
                  <a:srgbClr val="C00000"/>
                </a:solidFill>
              </a:rPr>
              <a:t>home</a:t>
            </a:r>
            <a:r>
              <a:rPr lang="en-GB" sz="3200" dirty="0"/>
              <a:t> appliances:</a:t>
            </a:r>
          </a:p>
          <a:p>
            <a:pPr lvl="1"/>
            <a:r>
              <a:rPr lang="en-GB" dirty="0"/>
              <a:t>e.g. washing machines, TVs, fridges, cookers, doors, chairs…</a:t>
            </a:r>
          </a:p>
          <a:p>
            <a:r>
              <a:rPr lang="en-GB" sz="3200" b="1" dirty="0">
                <a:solidFill>
                  <a:srgbClr val="C00000"/>
                </a:solidFill>
              </a:rPr>
              <a:t>Wearable</a:t>
            </a:r>
            <a:r>
              <a:rPr lang="en-GB" sz="3200" dirty="0"/>
              <a:t> devices</a:t>
            </a:r>
          </a:p>
          <a:p>
            <a:pPr lvl="1"/>
            <a:r>
              <a:rPr lang="en-GB" dirty="0"/>
              <a:t>e.g. smart watches, smart glasses, rings, clothes</a:t>
            </a:r>
          </a:p>
          <a:p>
            <a:r>
              <a:rPr lang="en-GB" sz="3200" b="1" dirty="0">
                <a:solidFill>
                  <a:srgbClr val="C00000"/>
                </a:solidFill>
              </a:rPr>
              <a:t>Medical</a:t>
            </a:r>
            <a:r>
              <a:rPr lang="en-GB" sz="3200" dirty="0"/>
              <a:t> equipment:</a:t>
            </a:r>
          </a:p>
          <a:p>
            <a:pPr lvl="1"/>
            <a:r>
              <a:rPr lang="en-GB" dirty="0"/>
              <a:t>e.g. healthcare monitoring, embedded pills</a:t>
            </a:r>
          </a:p>
          <a:p>
            <a:r>
              <a:rPr lang="en-GB" sz="3200" b="1" dirty="0">
                <a:solidFill>
                  <a:srgbClr val="C00000"/>
                </a:solidFill>
              </a:rPr>
              <a:t>Industrial</a:t>
            </a:r>
            <a:r>
              <a:rPr lang="en-GB" sz="3200" dirty="0"/>
              <a:t> tools:</a:t>
            </a:r>
          </a:p>
          <a:p>
            <a:pPr lvl="1"/>
            <a:r>
              <a:rPr lang="en-GB" dirty="0"/>
              <a:t>e.g. robots, monitoring nodes, actuators </a:t>
            </a:r>
          </a:p>
          <a:p>
            <a:r>
              <a:rPr lang="en-GB" sz="3200" dirty="0"/>
              <a:t>Civil engineering </a:t>
            </a:r>
            <a:r>
              <a:rPr lang="en-GB" sz="3200" b="1" dirty="0">
                <a:solidFill>
                  <a:srgbClr val="C00000"/>
                </a:solidFill>
              </a:rPr>
              <a:t>structures</a:t>
            </a:r>
            <a:r>
              <a:rPr lang="en-GB" sz="3200" dirty="0"/>
              <a:t>:</a:t>
            </a:r>
          </a:p>
          <a:p>
            <a:pPr lvl="1"/>
            <a:r>
              <a:rPr lang="en-GB" dirty="0"/>
              <a:t>e.g. bridges, railways …</a:t>
            </a:r>
          </a:p>
          <a:p>
            <a:r>
              <a:rPr lang="en-GB" dirty="0"/>
              <a:t>…</a:t>
            </a:r>
          </a:p>
        </p:txBody>
      </p:sp>
      <p:pic>
        <p:nvPicPr>
          <p:cNvPr id="4" name="Picture 3" descr="http://teamsites.arm.com/sites/marketing/branding/Graphics%20Library/Graphics%20for%20Powerpoint/Montage%20Images/Product%20World%202011.png">
            <a:extLst>
              <a:ext uri="{FF2B5EF4-FFF2-40B4-BE49-F238E27FC236}">
                <a16:creationId xmlns:a16="http://schemas.microsoft.com/office/drawing/2014/main" id="{3696AE51-D4F8-4582-A843-003547EEE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877" y="1818216"/>
            <a:ext cx="4147699" cy="460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EE5314-2898-4C3F-887E-B59DCB0893D9}"/>
              </a:ext>
            </a:extLst>
          </p:cNvPr>
          <p:cNvSpPr txBox="1"/>
          <p:nvPr/>
        </p:nvSpPr>
        <p:spPr>
          <a:xfrm>
            <a:off x="9069355" y="6550223"/>
            <a:ext cx="2840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Peter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Marwedel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reading list</a:t>
            </a:r>
          </a:p>
        </p:txBody>
      </p:sp>
    </p:spTree>
    <p:extLst>
      <p:ext uri="{BB962C8B-B14F-4D97-AF65-F5344CB8AC3E}">
        <p14:creationId xmlns:p14="http://schemas.microsoft.com/office/powerpoint/2010/main" val="337362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E6C0C-3AA6-41D8-B84C-4E930F200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21" y="640710"/>
            <a:ext cx="10251233" cy="81390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GB" b="1" dirty="0"/>
              <a:t>What is IoT?</a:t>
            </a:r>
            <a:br>
              <a:rPr lang="en-GB" b="1" dirty="0"/>
            </a:br>
            <a:r>
              <a:rPr lang="en-GB" sz="2800" b="1" dirty="0"/>
              <a:t>A chronological order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B108B-FD58-4936-9684-1B2B6D2553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5214938" cy="2185988"/>
          </a:xfrm>
        </p:spPr>
        <p:txBody>
          <a:bodyPr>
            <a:normAutofit/>
          </a:bodyPr>
          <a:lstStyle/>
          <a:p>
            <a:r>
              <a:rPr lang="en-GB" sz="1800" b="1" dirty="0"/>
              <a:t>IoT initially referred to:</a:t>
            </a:r>
          </a:p>
          <a:p>
            <a:pPr lvl="1"/>
            <a:r>
              <a:rPr lang="en-GB" sz="1600" dirty="0"/>
              <a:t>the introduction of barcodes and Radio Frequency Identification (RFID), helping to automate inventory, </a:t>
            </a:r>
            <a:r>
              <a:rPr lang="en-GB" sz="1600" b="1" dirty="0">
                <a:solidFill>
                  <a:srgbClr val="C00000"/>
                </a:solidFill>
              </a:rPr>
              <a:t>tracking</a:t>
            </a:r>
            <a:r>
              <a:rPr lang="en-GB" sz="1600" dirty="0"/>
              <a:t> and basic identification</a:t>
            </a:r>
          </a:p>
          <a:p>
            <a:r>
              <a:rPr lang="en-GB" sz="1800" b="1" dirty="0"/>
              <a:t>Gradually, IoT characterised:</a:t>
            </a:r>
          </a:p>
          <a:p>
            <a:pPr lvl="1"/>
            <a:r>
              <a:rPr lang="en-GB" sz="1600" dirty="0"/>
              <a:t>for connecting sensors, objects, devices, </a:t>
            </a:r>
            <a:r>
              <a:rPr lang="en-GB" sz="1600" b="1" dirty="0">
                <a:solidFill>
                  <a:srgbClr val="C00000"/>
                </a:solidFill>
              </a:rPr>
              <a:t>data sources and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22FA3-AF1A-4A64-8631-DB237A4EA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755" y="4125861"/>
            <a:ext cx="5033864" cy="245504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939226-D76E-4E68-9966-7B968E3A94F0}"/>
              </a:ext>
            </a:extLst>
          </p:cNvPr>
          <p:cNvSpPr txBox="1">
            <a:spLocks/>
          </p:cNvSpPr>
          <p:nvPr/>
        </p:nvSpPr>
        <p:spPr>
          <a:xfrm>
            <a:off x="6139542" y="1825625"/>
            <a:ext cx="5445967" cy="2186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 dirty="0"/>
              <a:t>Recently, IoT has become:</a:t>
            </a:r>
          </a:p>
          <a:p>
            <a:pPr lvl="1"/>
            <a:r>
              <a:rPr lang="en-GB" sz="1600" dirty="0"/>
              <a:t>An icon for 4th </a:t>
            </a:r>
            <a:r>
              <a:rPr lang="en-GB" sz="1600" b="1" dirty="0">
                <a:solidFill>
                  <a:srgbClr val="C00000"/>
                </a:solidFill>
              </a:rPr>
              <a:t>industrial revolution </a:t>
            </a:r>
            <a:r>
              <a:rPr lang="en-GB" sz="1600" dirty="0"/>
              <a:t>(Industry 4.0), which comprise a flexible production solution with full life cycle (from design to production) influenced by IoT and Cyber-Physical Systems. </a:t>
            </a:r>
            <a:r>
              <a:rPr lang="en-GB" sz="1600" b="1" dirty="0">
                <a:solidFill>
                  <a:srgbClr val="C00000"/>
                </a:solidFill>
              </a:rPr>
              <a:t>Hyper-connectivity</a:t>
            </a:r>
            <a:r>
              <a:rPr lang="en-GB" sz="1600" dirty="0"/>
              <a:t>, interoperability and enriched </a:t>
            </a:r>
            <a:r>
              <a:rPr lang="en-GB" sz="1600" b="1" dirty="0">
                <a:solidFill>
                  <a:srgbClr val="C00000"/>
                </a:solidFill>
              </a:rPr>
              <a:t>information distribution solutions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047EA2-55BA-4744-89CD-B6125F654FC3}"/>
              </a:ext>
            </a:extLst>
          </p:cNvPr>
          <p:cNvCxnSpPr>
            <a:cxnSpLocks/>
          </p:cNvCxnSpPr>
          <p:nvPr/>
        </p:nvCxnSpPr>
        <p:spPr>
          <a:xfrm flipH="1">
            <a:off x="8397546" y="3407581"/>
            <a:ext cx="348346" cy="7181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3EF19EE9-03DE-48D4-B40C-0B0719C2D816}"/>
              </a:ext>
            </a:extLst>
          </p:cNvPr>
          <p:cNvSpPr/>
          <p:nvPr/>
        </p:nvSpPr>
        <p:spPr>
          <a:xfrm>
            <a:off x="7155707" y="4125860"/>
            <a:ext cx="1888769" cy="245504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32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>
            <a:spLocks/>
          </p:cNvSpPr>
          <p:nvPr/>
        </p:nvSpPr>
        <p:spPr>
          <a:xfrm>
            <a:off x="322870" y="440448"/>
            <a:ext cx="11035688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IoT?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4992826-32D3-4B09-B604-A09B9DCB0844}"/>
              </a:ext>
            </a:extLst>
          </p:cNvPr>
          <p:cNvGrpSpPr/>
          <p:nvPr/>
        </p:nvGrpSpPr>
        <p:grpSpPr>
          <a:xfrm>
            <a:off x="3931548" y="1132329"/>
            <a:ext cx="8594112" cy="5021967"/>
            <a:chOff x="-609351" y="988770"/>
            <a:chExt cx="8594112" cy="5021967"/>
          </a:xfrm>
        </p:grpSpPr>
        <p:sp>
          <p:nvSpPr>
            <p:cNvPr id="19" name="TextBox 18"/>
            <p:cNvSpPr txBox="1"/>
            <p:nvPr/>
          </p:nvSpPr>
          <p:spPr>
            <a:xfrm>
              <a:off x="-609351" y="4428672"/>
              <a:ext cx="30346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rPr>
                <a:t>Smart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rPr>
                <a:t>Lighting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528522" y="1867602"/>
              <a:ext cx="3034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rPr>
                <a:t>Smart Appliances</a:t>
              </a:r>
            </a:p>
          </p:txBody>
        </p:sp>
        <p:pic>
          <p:nvPicPr>
            <p:cNvPr id="16" name="Picture 15" descr="IOT Image.png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2382" y="1152063"/>
              <a:ext cx="6765905" cy="485867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4642600" y="1867602"/>
              <a:ext cx="3034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rPr>
                <a:t>Fitness / Healthcare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50126" y="2882113"/>
              <a:ext cx="30346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rPr>
                <a:t>Portable and</a:t>
              </a:r>
              <a:b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rPr>
              </a:b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rPr>
                <a:t>Wearable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rPr>
                <a:t>Electronics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94061" y="988770"/>
              <a:ext cx="3034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rPr>
                <a:t>Safer Automotive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163299" y="5623679"/>
              <a:ext cx="3034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rPr>
                <a:t>Machine to Machine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24885" y="5623679"/>
              <a:ext cx="3034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rPr>
                <a:t>Industrial Internet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39606" y="4319185"/>
              <a:ext cx="30346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rPr>
                <a:t>Resource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rPr>
                <a:t>Management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82" y="3070358"/>
              <a:ext cx="10458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rPr>
                <a:t>Smart Farming</a:t>
              </a:r>
            </a:p>
          </p:txBody>
        </p:sp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DBE760DD-591F-4A52-9252-0093A0007C3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84313"/>
            <a:ext cx="4425950" cy="4318000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GB" sz="1800" b="1" dirty="0"/>
              <a:t>Why IoT is helpful?</a:t>
            </a:r>
          </a:p>
          <a:p>
            <a:pPr lvl="1">
              <a:spcBef>
                <a:spcPts val="1200"/>
              </a:spcBef>
            </a:pPr>
            <a:r>
              <a:rPr lang="en-GB" sz="1600" dirty="0"/>
              <a:t>Items can express their </a:t>
            </a:r>
            <a:r>
              <a:rPr lang="en-GB" sz="1600" b="1" dirty="0">
                <a:solidFill>
                  <a:srgbClr val="C00000"/>
                </a:solidFill>
              </a:rPr>
              <a:t>functionalities</a:t>
            </a:r>
            <a:r>
              <a:rPr lang="en-GB" sz="1600" dirty="0"/>
              <a:t> and become more </a:t>
            </a:r>
            <a:r>
              <a:rPr lang="en-GB" sz="1600" b="1" dirty="0">
                <a:solidFill>
                  <a:srgbClr val="C00000"/>
                </a:solidFill>
              </a:rPr>
              <a:t>intelligent</a:t>
            </a:r>
          </a:p>
          <a:p>
            <a:pPr lvl="1">
              <a:spcBef>
                <a:spcPts val="1200"/>
              </a:spcBef>
            </a:pPr>
            <a:r>
              <a:rPr lang="en-GB" sz="1600" dirty="0"/>
              <a:t>Items can be </a:t>
            </a:r>
            <a:r>
              <a:rPr lang="en-GB" sz="1600" b="1" dirty="0">
                <a:solidFill>
                  <a:srgbClr val="C00000"/>
                </a:solidFill>
              </a:rPr>
              <a:t>managed</a:t>
            </a:r>
            <a:r>
              <a:rPr lang="en-GB" sz="1600" dirty="0"/>
              <a:t> in an easier way</a:t>
            </a:r>
          </a:p>
          <a:p>
            <a:pPr lvl="1">
              <a:spcBef>
                <a:spcPts val="1200"/>
              </a:spcBef>
            </a:pPr>
            <a:r>
              <a:rPr lang="en-GB" sz="1600" dirty="0"/>
              <a:t>More </a:t>
            </a:r>
            <a:r>
              <a:rPr lang="en-GB" sz="1600" b="1" dirty="0">
                <a:solidFill>
                  <a:srgbClr val="C00000"/>
                </a:solidFill>
              </a:rPr>
              <a:t>information</a:t>
            </a:r>
            <a:r>
              <a:rPr lang="en-GB" sz="1600" dirty="0"/>
              <a:t> become available</a:t>
            </a:r>
          </a:p>
          <a:p>
            <a:pPr lvl="1">
              <a:spcBef>
                <a:spcPts val="1200"/>
              </a:spcBef>
            </a:pPr>
            <a:endParaRPr lang="en-GB" sz="1600" dirty="0"/>
          </a:p>
          <a:p>
            <a:pPr>
              <a:spcBef>
                <a:spcPts val="1200"/>
              </a:spcBef>
            </a:pPr>
            <a:r>
              <a:rPr lang="en-GB" sz="1800" b="1" dirty="0"/>
              <a:t>Why </a:t>
            </a:r>
            <a:r>
              <a:rPr lang="en-GB" sz="1800" b="1" dirty="0" err="1"/>
              <a:t>IoT</a:t>
            </a:r>
            <a:r>
              <a:rPr lang="en-GB" sz="1800" b="1" dirty="0"/>
              <a:t> is becoming more realistic?</a:t>
            </a:r>
          </a:p>
          <a:p>
            <a:pPr lvl="1">
              <a:spcBef>
                <a:spcPts val="1200"/>
              </a:spcBef>
            </a:pPr>
            <a:r>
              <a:rPr lang="en-GB" sz="1600" b="1" dirty="0">
                <a:solidFill>
                  <a:srgbClr val="C00000"/>
                </a:solidFill>
              </a:rPr>
              <a:t>Communication</a:t>
            </a:r>
            <a:r>
              <a:rPr lang="en-GB" sz="1600" dirty="0"/>
              <a:t> is becoming faster</a:t>
            </a:r>
          </a:p>
          <a:p>
            <a:pPr lvl="1">
              <a:spcBef>
                <a:spcPts val="1200"/>
              </a:spcBef>
            </a:pPr>
            <a:r>
              <a:rPr lang="en-GB" sz="1600" b="1" dirty="0">
                <a:solidFill>
                  <a:srgbClr val="C00000"/>
                </a:solidFill>
              </a:rPr>
              <a:t>Embedded</a:t>
            </a:r>
            <a:r>
              <a:rPr lang="en-GB" sz="1600" dirty="0"/>
              <a:t> chips are becoming:</a:t>
            </a:r>
          </a:p>
          <a:p>
            <a:pPr lvl="5">
              <a:spcBef>
                <a:spcPts val="1200"/>
              </a:spcBef>
            </a:pPr>
            <a:r>
              <a:rPr lang="en-GB" sz="1600" dirty="0"/>
              <a:t>Smaller</a:t>
            </a:r>
          </a:p>
          <a:p>
            <a:pPr lvl="5">
              <a:spcBef>
                <a:spcPts val="1200"/>
              </a:spcBef>
            </a:pPr>
            <a:r>
              <a:rPr lang="en-GB" sz="1600" dirty="0"/>
              <a:t>Lower power</a:t>
            </a:r>
          </a:p>
          <a:p>
            <a:pPr lvl="5">
              <a:spcBef>
                <a:spcPts val="1200"/>
              </a:spcBef>
            </a:pPr>
            <a:r>
              <a:rPr lang="en-GB" sz="1600" dirty="0"/>
              <a:t>Cheaper  (in 2021/22 ?!)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367A69-481A-49B8-B97B-70F6168B649E}"/>
              </a:ext>
            </a:extLst>
          </p:cNvPr>
          <p:cNvSpPr txBox="1"/>
          <p:nvPr/>
        </p:nvSpPr>
        <p:spPr>
          <a:xfrm>
            <a:off x="9880615" y="6550223"/>
            <a:ext cx="2029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Source: ARM training kit </a:t>
            </a:r>
          </a:p>
        </p:txBody>
      </p:sp>
    </p:spTree>
    <p:extLst>
      <p:ext uri="{BB962C8B-B14F-4D97-AF65-F5344CB8AC3E}">
        <p14:creationId xmlns:p14="http://schemas.microsoft.com/office/powerpoint/2010/main" val="251175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2800" dirty="0">
                <a:latin typeface="+mj-lt"/>
                <a:cs typeface="+mj-cs"/>
              </a:rPr>
              <a:t>Challenges of Internet of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55037" y="1466753"/>
            <a:ext cx="11156950" cy="4679950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en-GB" sz="2400" dirty="0"/>
              <a:t>Multiple technological </a:t>
            </a:r>
            <a:r>
              <a:rPr lang="en-GB" sz="2400" b="1" dirty="0">
                <a:solidFill>
                  <a:srgbClr val="C00000"/>
                </a:solidFill>
              </a:rPr>
              <a:t>enablers</a:t>
            </a:r>
            <a:r>
              <a:rPr lang="en-GB" sz="2400" dirty="0"/>
              <a:t> required:</a:t>
            </a:r>
          </a:p>
          <a:p>
            <a:pPr lvl="1">
              <a:spcBef>
                <a:spcPts val="600"/>
              </a:spcBef>
            </a:pPr>
            <a:r>
              <a:rPr lang="en-GB" sz="1800" dirty="0"/>
              <a:t>Embedded systems, Communications, Networking, analytical tools etc</a:t>
            </a:r>
          </a:p>
          <a:p>
            <a:pPr>
              <a:spcBef>
                <a:spcPts val="600"/>
              </a:spcBef>
            </a:pPr>
            <a:r>
              <a:rPr lang="en-GB" sz="2400" dirty="0"/>
              <a:t>Large amount of </a:t>
            </a:r>
            <a:r>
              <a:rPr lang="en-GB" sz="2400" b="1" dirty="0">
                <a:solidFill>
                  <a:srgbClr val="C00000"/>
                </a:solidFill>
              </a:rPr>
              <a:t>chips</a:t>
            </a:r>
            <a:r>
              <a:rPr lang="en-GB" sz="2400" dirty="0"/>
              <a:t> required</a:t>
            </a:r>
          </a:p>
          <a:p>
            <a:pPr lvl="1">
              <a:spcBef>
                <a:spcPts val="600"/>
              </a:spcBef>
            </a:pPr>
            <a:r>
              <a:rPr lang="en-GB" sz="2000" dirty="0"/>
              <a:t>Chips have to become cheaper, smaller</a:t>
            </a:r>
          </a:p>
          <a:p>
            <a:pPr>
              <a:spcBef>
                <a:spcPts val="600"/>
              </a:spcBef>
            </a:pPr>
            <a:r>
              <a:rPr lang="en-GB" sz="2400" b="1" dirty="0">
                <a:solidFill>
                  <a:srgbClr val="C00000"/>
                </a:solidFill>
              </a:rPr>
              <a:t>Big data </a:t>
            </a:r>
            <a:r>
              <a:rPr lang="en-GB" sz="2400" dirty="0"/>
              <a:t>demand</a:t>
            </a:r>
          </a:p>
          <a:p>
            <a:pPr lvl="1">
              <a:spcBef>
                <a:spcPts val="600"/>
              </a:spcBef>
            </a:pPr>
            <a:r>
              <a:rPr lang="en-GB" sz="2000" dirty="0"/>
              <a:t>Large volume of data will be generated, data centre storage needs to be increased, Computation requirement</a:t>
            </a:r>
          </a:p>
          <a:p>
            <a:pPr>
              <a:spcBef>
                <a:spcPts val="600"/>
              </a:spcBef>
            </a:pPr>
            <a:r>
              <a:rPr lang="en-GB" sz="2400" b="1" dirty="0">
                <a:solidFill>
                  <a:srgbClr val="C00000"/>
                </a:solidFill>
              </a:rPr>
              <a:t>Power</a:t>
            </a:r>
            <a:r>
              <a:rPr lang="en-GB" sz="2400" dirty="0"/>
              <a:t> consumption</a:t>
            </a:r>
          </a:p>
          <a:p>
            <a:pPr lvl="1">
              <a:spcBef>
                <a:spcPts val="600"/>
              </a:spcBef>
            </a:pPr>
            <a:r>
              <a:rPr lang="en-GB" sz="2000" dirty="0"/>
              <a:t>Low power chips, longer battery life, and maybe wireless charging…</a:t>
            </a:r>
          </a:p>
          <a:p>
            <a:pPr>
              <a:spcBef>
                <a:spcPts val="600"/>
              </a:spcBef>
            </a:pPr>
            <a:r>
              <a:rPr lang="en-GB" sz="2400" b="1" dirty="0">
                <a:solidFill>
                  <a:srgbClr val="C00000"/>
                </a:solidFill>
              </a:rPr>
              <a:t>Security</a:t>
            </a:r>
            <a:r>
              <a:rPr lang="en-GB" sz="2400" dirty="0"/>
              <a:t> </a:t>
            </a:r>
          </a:p>
          <a:p>
            <a:pPr lvl="1">
              <a:spcBef>
                <a:spcPts val="600"/>
              </a:spcBef>
            </a:pPr>
            <a:r>
              <a:rPr lang="en-GB" sz="2000" dirty="0"/>
              <a:t>Large amount of private data need to be protected</a:t>
            </a:r>
          </a:p>
          <a:p>
            <a:pPr>
              <a:spcBef>
                <a:spcPts val="600"/>
              </a:spcBef>
            </a:pPr>
            <a:r>
              <a:rPr lang="en-GB" sz="2400" b="1" dirty="0">
                <a:solidFill>
                  <a:srgbClr val="C00000"/>
                </a:solidFill>
              </a:rPr>
              <a:t>Standards</a:t>
            </a:r>
            <a:r>
              <a:rPr lang="en-GB" sz="2400" dirty="0"/>
              <a:t> </a:t>
            </a:r>
          </a:p>
          <a:p>
            <a:pPr lvl="1">
              <a:spcBef>
                <a:spcPts val="600"/>
              </a:spcBef>
            </a:pPr>
            <a:r>
              <a:rPr lang="en-GB" sz="2000" dirty="0"/>
              <a:t>Official standards are required, such as network protocol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AC4AA-4BE9-4CCB-9EE5-FDFEE7AF8BEB}"/>
              </a:ext>
            </a:extLst>
          </p:cNvPr>
          <p:cNvSpPr txBox="1"/>
          <p:nvPr/>
        </p:nvSpPr>
        <p:spPr>
          <a:xfrm>
            <a:off x="9880615" y="6550223"/>
            <a:ext cx="2029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Source: ARM training kit </a:t>
            </a:r>
          </a:p>
        </p:txBody>
      </p:sp>
    </p:spTree>
    <p:extLst>
      <p:ext uri="{BB962C8B-B14F-4D97-AF65-F5344CB8AC3E}">
        <p14:creationId xmlns:p14="http://schemas.microsoft.com/office/powerpoint/2010/main" val="206038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IoT</a:t>
            </a:r>
            <a:r>
              <a:rPr lang="en-US" dirty="0"/>
              <a:t> Opportunity Gap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10616" y="6430409"/>
            <a:ext cx="3981384" cy="25391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050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Gill Sans MT"/>
              </a:rPr>
              <a:t> Weiser, Mark (1991) “the Computer for the 21</a:t>
            </a:r>
            <a:r>
              <a:rPr lang="en-US" sz="1050" baseline="30000" dirty="0">
                <a:solidFill>
                  <a:srgbClr val="000000"/>
                </a:solidFill>
                <a:latin typeface="Gill Sans MT"/>
              </a:rPr>
              <a:t>st</a:t>
            </a:r>
            <a:r>
              <a:rPr lang="en-US" sz="1050" dirty="0">
                <a:solidFill>
                  <a:srgbClr val="000000"/>
                </a:solidFill>
                <a:latin typeface="Gill Sans MT"/>
              </a:rPr>
              <a:t> Century”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A31CB0-EAD0-4450-AF1D-5EAAB64A91DA}"/>
              </a:ext>
            </a:extLst>
          </p:cNvPr>
          <p:cNvGrpSpPr/>
          <p:nvPr/>
        </p:nvGrpSpPr>
        <p:grpSpPr>
          <a:xfrm>
            <a:off x="5058681" y="1723191"/>
            <a:ext cx="5457103" cy="4423012"/>
            <a:chOff x="131373" y="1835158"/>
            <a:chExt cx="5457103" cy="4423012"/>
          </a:xfrm>
        </p:grpSpPr>
        <p:grpSp>
          <p:nvGrpSpPr>
            <p:cNvPr id="7" name="Group 6"/>
            <p:cNvGrpSpPr/>
            <p:nvPr/>
          </p:nvGrpSpPr>
          <p:grpSpPr>
            <a:xfrm>
              <a:off x="131373" y="1835158"/>
              <a:ext cx="5457103" cy="4423012"/>
              <a:chOff x="-60343" y="1268760"/>
              <a:chExt cx="6822223" cy="5339491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531908" y="3824151"/>
                <a:ext cx="3585113" cy="227494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Gill Sans MT"/>
                </a:endParaRP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>
                <a:off x="549796" y="6093295"/>
                <a:ext cx="6012656" cy="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 rot="16200000">
                <a:off x="-371082" y="3296370"/>
                <a:ext cx="1121678" cy="500199"/>
              </a:xfrm>
              <a:prstGeom prst="rect">
                <a:avLst/>
              </a:prstGeom>
              <a:noFill/>
            </p:spPr>
            <p:txBody>
              <a:bodyPr wrap="none" lIns="108000">
                <a:spAutoFit/>
                <a:scene3d>
                  <a:camera prst="orthographicFront">
                    <a:rot lat="0" lon="0" rev="5400000"/>
                  </a:camera>
                  <a:lightRig rig="threePt" dir="t"/>
                </a:scene3d>
                <a:flatTx/>
              </a:bodyPr>
              <a:lstStyle/>
              <a:p>
                <a:pPr>
                  <a:defRPr/>
                </a:pPr>
                <a:r>
                  <a:rPr lang="en-US" sz="2000" b="1" dirty="0">
                    <a:solidFill>
                      <a:srgbClr val="128CAB">
                        <a:lumMod val="75000"/>
                      </a:srgbClr>
                    </a:solidFill>
                    <a:latin typeface="Gill Sans MT"/>
                  </a:rPr>
                  <a:t>Reach</a:t>
                </a:r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4221702" y="3524032"/>
                <a:ext cx="2540178" cy="976728"/>
              </a:xfrm>
              <a:custGeom>
                <a:avLst/>
                <a:gdLst>
                  <a:gd name="connsiteX0" fmla="*/ 0 w 5864087"/>
                  <a:gd name="connsiteY0" fmla="*/ 4152348 h 4152348"/>
                  <a:gd name="connsiteX1" fmla="*/ 2065130 w 5864087"/>
                  <a:gd name="connsiteY1" fmla="*/ 3931479 h 4152348"/>
                  <a:gd name="connsiteX2" fmla="*/ 3677478 w 5864087"/>
                  <a:gd name="connsiteY2" fmla="*/ 3511826 h 4152348"/>
                  <a:gd name="connsiteX3" fmla="*/ 4505739 w 5864087"/>
                  <a:gd name="connsiteY3" fmla="*/ 3136348 h 4152348"/>
                  <a:gd name="connsiteX4" fmla="*/ 5212522 w 5864087"/>
                  <a:gd name="connsiteY4" fmla="*/ 2650435 h 4152348"/>
                  <a:gd name="connsiteX5" fmla="*/ 5477565 w 5864087"/>
                  <a:gd name="connsiteY5" fmla="*/ 2054087 h 4152348"/>
                  <a:gd name="connsiteX6" fmla="*/ 5709478 w 5864087"/>
                  <a:gd name="connsiteY6" fmla="*/ 982870 h 4152348"/>
                  <a:gd name="connsiteX7" fmla="*/ 5864087 w 5864087"/>
                  <a:gd name="connsiteY7" fmla="*/ 0 h 4152348"/>
                  <a:gd name="connsiteX0" fmla="*/ 0 w 5709478"/>
                  <a:gd name="connsiteY0" fmla="*/ 3169478 h 3169478"/>
                  <a:gd name="connsiteX1" fmla="*/ 2065130 w 5709478"/>
                  <a:gd name="connsiteY1" fmla="*/ 2948609 h 3169478"/>
                  <a:gd name="connsiteX2" fmla="*/ 3677478 w 5709478"/>
                  <a:gd name="connsiteY2" fmla="*/ 2528956 h 3169478"/>
                  <a:gd name="connsiteX3" fmla="*/ 4505739 w 5709478"/>
                  <a:gd name="connsiteY3" fmla="*/ 2153478 h 3169478"/>
                  <a:gd name="connsiteX4" fmla="*/ 5212522 w 5709478"/>
                  <a:gd name="connsiteY4" fmla="*/ 1667565 h 3169478"/>
                  <a:gd name="connsiteX5" fmla="*/ 5477565 w 5709478"/>
                  <a:gd name="connsiteY5" fmla="*/ 1071217 h 3169478"/>
                  <a:gd name="connsiteX6" fmla="*/ 5709478 w 5709478"/>
                  <a:gd name="connsiteY6" fmla="*/ 0 h 3169478"/>
                  <a:gd name="connsiteX0" fmla="*/ 0 w 5477565"/>
                  <a:gd name="connsiteY0" fmla="*/ 2098261 h 2098261"/>
                  <a:gd name="connsiteX1" fmla="*/ 2065130 w 5477565"/>
                  <a:gd name="connsiteY1" fmla="*/ 1877392 h 2098261"/>
                  <a:gd name="connsiteX2" fmla="*/ 3677478 w 5477565"/>
                  <a:gd name="connsiteY2" fmla="*/ 1457739 h 2098261"/>
                  <a:gd name="connsiteX3" fmla="*/ 4505739 w 5477565"/>
                  <a:gd name="connsiteY3" fmla="*/ 1082261 h 2098261"/>
                  <a:gd name="connsiteX4" fmla="*/ 5212522 w 5477565"/>
                  <a:gd name="connsiteY4" fmla="*/ 596348 h 2098261"/>
                  <a:gd name="connsiteX5" fmla="*/ 5477565 w 5477565"/>
                  <a:gd name="connsiteY5" fmla="*/ 0 h 2098261"/>
                  <a:gd name="connsiteX0" fmla="*/ 0 w 5212522"/>
                  <a:gd name="connsiteY0" fmla="*/ 1501913 h 1501913"/>
                  <a:gd name="connsiteX1" fmla="*/ 2065130 w 5212522"/>
                  <a:gd name="connsiteY1" fmla="*/ 1281044 h 1501913"/>
                  <a:gd name="connsiteX2" fmla="*/ 3677478 w 5212522"/>
                  <a:gd name="connsiteY2" fmla="*/ 861391 h 1501913"/>
                  <a:gd name="connsiteX3" fmla="*/ 4505739 w 5212522"/>
                  <a:gd name="connsiteY3" fmla="*/ 485913 h 1501913"/>
                  <a:gd name="connsiteX4" fmla="*/ 5212522 w 5212522"/>
                  <a:gd name="connsiteY4" fmla="*/ 0 h 1501913"/>
                  <a:gd name="connsiteX0" fmla="*/ 0 w 4999044"/>
                  <a:gd name="connsiteY0" fmla="*/ 1319057 h 1319057"/>
                  <a:gd name="connsiteX1" fmla="*/ 2065130 w 4999044"/>
                  <a:gd name="connsiteY1" fmla="*/ 1098188 h 1319057"/>
                  <a:gd name="connsiteX2" fmla="*/ 3677478 w 4999044"/>
                  <a:gd name="connsiteY2" fmla="*/ 678535 h 1319057"/>
                  <a:gd name="connsiteX3" fmla="*/ 4505739 w 4999044"/>
                  <a:gd name="connsiteY3" fmla="*/ 303057 h 1319057"/>
                  <a:gd name="connsiteX4" fmla="*/ 4999044 w 4999044"/>
                  <a:gd name="connsiteY4" fmla="*/ 0 h 1319057"/>
                  <a:gd name="connsiteX0" fmla="*/ 0 w 4999044"/>
                  <a:gd name="connsiteY0" fmla="*/ 1319057 h 1319057"/>
                  <a:gd name="connsiteX1" fmla="*/ 2065130 w 4999044"/>
                  <a:gd name="connsiteY1" fmla="*/ 1098188 h 1319057"/>
                  <a:gd name="connsiteX2" fmla="*/ 3677478 w 4999044"/>
                  <a:gd name="connsiteY2" fmla="*/ 678535 h 1319057"/>
                  <a:gd name="connsiteX3" fmla="*/ 4505739 w 4999044"/>
                  <a:gd name="connsiteY3" fmla="*/ 303057 h 1319057"/>
                  <a:gd name="connsiteX4" fmla="*/ 4999044 w 4999044"/>
                  <a:gd name="connsiteY4" fmla="*/ 0 h 1319057"/>
                  <a:gd name="connsiteX0" fmla="*/ 0 w 5014166"/>
                  <a:gd name="connsiteY0" fmla="*/ 1296200 h 1296200"/>
                  <a:gd name="connsiteX1" fmla="*/ 2065130 w 5014166"/>
                  <a:gd name="connsiteY1" fmla="*/ 1075331 h 1296200"/>
                  <a:gd name="connsiteX2" fmla="*/ 3677478 w 5014166"/>
                  <a:gd name="connsiteY2" fmla="*/ 655678 h 1296200"/>
                  <a:gd name="connsiteX3" fmla="*/ 4505739 w 5014166"/>
                  <a:gd name="connsiteY3" fmla="*/ 280200 h 1296200"/>
                  <a:gd name="connsiteX4" fmla="*/ 5014166 w 5014166"/>
                  <a:gd name="connsiteY4" fmla="*/ 0 h 1296200"/>
                  <a:gd name="connsiteX0" fmla="*/ 0 w 5014166"/>
                  <a:gd name="connsiteY0" fmla="*/ 1296200 h 1296200"/>
                  <a:gd name="connsiteX1" fmla="*/ 2065130 w 5014166"/>
                  <a:gd name="connsiteY1" fmla="*/ 1075331 h 1296200"/>
                  <a:gd name="connsiteX2" fmla="*/ 3677478 w 5014166"/>
                  <a:gd name="connsiteY2" fmla="*/ 655678 h 1296200"/>
                  <a:gd name="connsiteX3" fmla="*/ 4505739 w 5014166"/>
                  <a:gd name="connsiteY3" fmla="*/ 280200 h 1296200"/>
                  <a:gd name="connsiteX4" fmla="*/ 5014166 w 5014166"/>
                  <a:gd name="connsiteY4" fmla="*/ 0 h 1296200"/>
                  <a:gd name="connsiteX0" fmla="*/ 0 w 4505739"/>
                  <a:gd name="connsiteY0" fmla="*/ 1016000 h 1016000"/>
                  <a:gd name="connsiteX1" fmla="*/ 2065130 w 4505739"/>
                  <a:gd name="connsiteY1" fmla="*/ 795131 h 1016000"/>
                  <a:gd name="connsiteX2" fmla="*/ 3677478 w 4505739"/>
                  <a:gd name="connsiteY2" fmla="*/ 375478 h 1016000"/>
                  <a:gd name="connsiteX3" fmla="*/ 4505739 w 4505739"/>
                  <a:gd name="connsiteY3" fmla="*/ 0 h 1016000"/>
                  <a:gd name="connsiteX0" fmla="*/ 0 w 4764934"/>
                  <a:gd name="connsiteY0" fmla="*/ 688498 h 688498"/>
                  <a:gd name="connsiteX1" fmla="*/ 2065130 w 4764934"/>
                  <a:gd name="connsiteY1" fmla="*/ 467629 h 688498"/>
                  <a:gd name="connsiteX2" fmla="*/ 3677478 w 4764934"/>
                  <a:gd name="connsiteY2" fmla="*/ 47976 h 688498"/>
                  <a:gd name="connsiteX3" fmla="*/ 4764934 w 4764934"/>
                  <a:gd name="connsiteY3" fmla="*/ 0 h 688498"/>
                  <a:gd name="connsiteX0" fmla="*/ 0 w 4764934"/>
                  <a:gd name="connsiteY0" fmla="*/ 688498 h 688498"/>
                  <a:gd name="connsiteX1" fmla="*/ 1983005 w 4764934"/>
                  <a:gd name="connsiteY1" fmla="*/ 70382 h 688498"/>
                  <a:gd name="connsiteX2" fmla="*/ 2065130 w 4764934"/>
                  <a:gd name="connsiteY2" fmla="*/ 467629 h 688498"/>
                  <a:gd name="connsiteX3" fmla="*/ 3677478 w 4764934"/>
                  <a:gd name="connsiteY3" fmla="*/ 47976 h 688498"/>
                  <a:gd name="connsiteX4" fmla="*/ 4764934 w 4764934"/>
                  <a:gd name="connsiteY4" fmla="*/ 0 h 688498"/>
                  <a:gd name="connsiteX0" fmla="*/ 0 w 4764934"/>
                  <a:gd name="connsiteY0" fmla="*/ 821415 h 821415"/>
                  <a:gd name="connsiteX1" fmla="*/ 1983005 w 4764934"/>
                  <a:gd name="connsiteY1" fmla="*/ 203299 h 821415"/>
                  <a:gd name="connsiteX2" fmla="*/ 2870281 w 4764934"/>
                  <a:gd name="connsiteY2" fmla="*/ 63 h 821415"/>
                  <a:gd name="connsiteX3" fmla="*/ 3677478 w 4764934"/>
                  <a:gd name="connsiteY3" fmla="*/ 180893 h 821415"/>
                  <a:gd name="connsiteX4" fmla="*/ 4764934 w 4764934"/>
                  <a:gd name="connsiteY4" fmla="*/ 132917 h 821415"/>
                  <a:gd name="connsiteX0" fmla="*/ 0 w 4764934"/>
                  <a:gd name="connsiteY0" fmla="*/ 821415 h 821415"/>
                  <a:gd name="connsiteX1" fmla="*/ 1983005 w 4764934"/>
                  <a:gd name="connsiteY1" fmla="*/ 203299 h 821415"/>
                  <a:gd name="connsiteX2" fmla="*/ 2870281 w 4764934"/>
                  <a:gd name="connsiteY2" fmla="*/ 63 h 821415"/>
                  <a:gd name="connsiteX3" fmla="*/ 3677478 w 4764934"/>
                  <a:gd name="connsiteY3" fmla="*/ 180893 h 821415"/>
                  <a:gd name="connsiteX4" fmla="*/ 4764934 w 4764934"/>
                  <a:gd name="connsiteY4" fmla="*/ 132917 h 821415"/>
                  <a:gd name="connsiteX0" fmla="*/ 0 w 4764934"/>
                  <a:gd name="connsiteY0" fmla="*/ 821415 h 821415"/>
                  <a:gd name="connsiteX1" fmla="*/ 1982958 w 4764934"/>
                  <a:gd name="connsiteY1" fmla="*/ 203272 h 821415"/>
                  <a:gd name="connsiteX2" fmla="*/ 2870281 w 4764934"/>
                  <a:gd name="connsiteY2" fmla="*/ 63 h 821415"/>
                  <a:gd name="connsiteX3" fmla="*/ 3677478 w 4764934"/>
                  <a:gd name="connsiteY3" fmla="*/ 180893 h 821415"/>
                  <a:gd name="connsiteX4" fmla="*/ 4764934 w 4764934"/>
                  <a:gd name="connsiteY4" fmla="*/ 132917 h 821415"/>
                  <a:gd name="connsiteX0" fmla="*/ 0 w 4764934"/>
                  <a:gd name="connsiteY0" fmla="*/ 821415 h 821415"/>
                  <a:gd name="connsiteX1" fmla="*/ 2870281 w 4764934"/>
                  <a:gd name="connsiteY1" fmla="*/ 63 h 821415"/>
                  <a:gd name="connsiteX2" fmla="*/ 3677478 w 4764934"/>
                  <a:gd name="connsiteY2" fmla="*/ 180893 h 821415"/>
                  <a:gd name="connsiteX3" fmla="*/ 4764934 w 4764934"/>
                  <a:gd name="connsiteY3" fmla="*/ 132917 h 821415"/>
                  <a:gd name="connsiteX0" fmla="*/ 0 w 4764934"/>
                  <a:gd name="connsiteY0" fmla="*/ 688498 h 688498"/>
                  <a:gd name="connsiteX1" fmla="*/ 2092310 w 4764934"/>
                  <a:gd name="connsiteY1" fmla="*/ 181003 h 688498"/>
                  <a:gd name="connsiteX2" fmla="*/ 3677478 w 4764934"/>
                  <a:gd name="connsiteY2" fmla="*/ 47976 h 688498"/>
                  <a:gd name="connsiteX3" fmla="*/ 4764934 w 4764934"/>
                  <a:gd name="connsiteY3" fmla="*/ 0 h 688498"/>
                  <a:gd name="connsiteX0" fmla="*/ 0 w 4764934"/>
                  <a:gd name="connsiteY0" fmla="*/ 688498 h 688498"/>
                  <a:gd name="connsiteX1" fmla="*/ 2092310 w 4764934"/>
                  <a:gd name="connsiteY1" fmla="*/ 181003 h 688498"/>
                  <a:gd name="connsiteX2" fmla="*/ 4764934 w 4764934"/>
                  <a:gd name="connsiteY2" fmla="*/ 0 h 688498"/>
                  <a:gd name="connsiteX0" fmla="*/ 0 w 3127129"/>
                  <a:gd name="connsiteY0" fmla="*/ 715789 h 715789"/>
                  <a:gd name="connsiteX1" fmla="*/ 2092310 w 3127129"/>
                  <a:gd name="connsiteY1" fmla="*/ 208294 h 715789"/>
                  <a:gd name="connsiteX2" fmla="*/ 3127129 w 3127129"/>
                  <a:gd name="connsiteY2" fmla="*/ 0 h 715789"/>
                  <a:gd name="connsiteX0" fmla="*/ 0 w 3127129"/>
                  <a:gd name="connsiteY0" fmla="*/ 715789 h 715789"/>
                  <a:gd name="connsiteX1" fmla="*/ 2092310 w 3127129"/>
                  <a:gd name="connsiteY1" fmla="*/ 208294 h 715789"/>
                  <a:gd name="connsiteX2" fmla="*/ 3127129 w 3127129"/>
                  <a:gd name="connsiteY2" fmla="*/ 0 h 715789"/>
                  <a:gd name="connsiteX0" fmla="*/ 0 w 3127129"/>
                  <a:gd name="connsiteY0" fmla="*/ 715789 h 715789"/>
                  <a:gd name="connsiteX1" fmla="*/ 2092310 w 3127129"/>
                  <a:gd name="connsiteY1" fmla="*/ 208294 h 715789"/>
                  <a:gd name="connsiteX2" fmla="*/ 3127129 w 3127129"/>
                  <a:gd name="connsiteY2" fmla="*/ 0 h 715789"/>
                  <a:gd name="connsiteX0" fmla="*/ 0 w 3127129"/>
                  <a:gd name="connsiteY0" fmla="*/ 715789 h 715789"/>
                  <a:gd name="connsiteX1" fmla="*/ 2092260 w 3127129"/>
                  <a:gd name="connsiteY1" fmla="*/ 112744 h 715789"/>
                  <a:gd name="connsiteX2" fmla="*/ 3127129 w 3127129"/>
                  <a:gd name="connsiteY2" fmla="*/ 0 h 715789"/>
                  <a:gd name="connsiteX0" fmla="*/ 0 w 3987653"/>
                  <a:gd name="connsiteY0" fmla="*/ 797664 h 797664"/>
                  <a:gd name="connsiteX1" fmla="*/ 2092260 w 3987653"/>
                  <a:gd name="connsiteY1" fmla="*/ 194619 h 797664"/>
                  <a:gd name="connsiteX2" fmla="*/ 3987653 w 3987653"/>
                  <a:gd name="connsiteY2" fmla="*/ 0 h 797664"/>
                  <a:gd name="connsiteX0" fmla="*/ 0 w 4359243"/>
                  <a:gd name="connsiteY0" fmla="*/ 893185 h 893185"/>
                  <a:gd name="connsiteX1" fmla="*/ 2092260 w 4359243"/>
                  <a:gd name="connsiteY1" fmla="*/ 290140 h 893185"/>
                  <a:gd name="connsiteX2" fmla="*/ 4359243 w 4359243"/>
                  <a:gd name="connsiteY2" fmla="*/ 0 h 893185"/>
                  <a:gd name="connsiteX0" fmla="*/ 0 w 4359243"/>
                  <a:gd name="connsiteY0" fmla="*/ 893185 h 893185"/>
                  <a:gd name="connsiteX1" fmla="*/ 2092260 w 4359243"/>
                  <a:gd name="connsiteY1" fmla="*/ 210040 h 893185"/>
                  <a:gd name="connsiteX2" fmla="*/ 4359243 w 4359243"/>
                  <a:gd name="connsiteY2" fmla="*/ 0 h 893185"/>
                  <a:gd name="connsiteX0" fmla="*/ 0 w 4402926"/>
                  <a:gd name="connsiteY0" fmla="*/ 1030500 h 1030500"/>
                  <a:gd name="connsiteX1" fmla="*/ 2092260 w 4402926"/>
                  <a:gd name="connsiteY1" fmla="*/ 347355 h 1030500"/>
                  <a:gd name="connsiteX2" fmla="*/ 4402926 w 4402926"/>
                  <a:gd name="connsiteY2" fmla="*/ 0 h 1030500"/>
                  <a:gd name="connsiteX0" fmla="*/ 0 w 4402926"/>
                  <a:gd name="connsiteY0" fmla="*/ 1030500 h 1030500"/>
                  <a:gd name="connsiteX1" fmla="*/ 2157785 w 4402926"/>
                  <a:gd name="connsiteY1" fmla="*/ 393126 h 1030500"/>
                  <a:gd name="connsiteX2" fmla="*/ 4402926 w 4402926"/>
                  <a:gd name="connsiteY2" fmla="*/ 0 h 1030500"/>
                  <a:gd name="connsiteX0" fmla="*/ 0 w 4402926"/>
                  <a:gd name="connsiteY0" fmla="*/ 1030500 h 1030500"/>
                  <a:gd name="connsiteX1" fmla="*/ 2157785 w 4402926"/>
                  <a:gd name="connsiteY1" fmla="*/ 393126 h 1030500"/>
                  <a:gd name="connsiteX2" fmla="*/ 4402926 w 4402926"/>
                  <a:gd name="connsiteY2" fmla="*/ 0 h 103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926" h="1030500">
                    <a:moveTo>
                      <a:pt x="0" y="1030500"/>
                    </a:moveTo>
                    <a:cubicBezTo>
                      <a:pt x="584378" y="852260"/>
                      <a:pt x="1431245" y="541990"/>
                      <a:pt x="2157785" y="393126"/>
                    </a:cubicBezTo>
                    <a:cubicBezTo>
                      <a:pt x="2884325" y="244262"/>
                      <a:pt x="3968895" y="24058"/>
                      <a:pt x="4402926" y="0"/>
                    </a:cubicBezTo>
                  </a:path>
                </a:pathLst>
              </a:custGeom>
              <a:ln w="57150" cmpd="sng">
                <a:solidFill>
                  <a:srgbClr val="128CAB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  <a:latin typeface="Gill Sans MT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746943" y="6125235"/>
                <a:ext cx="1051363" cy="483016"/>
              </a:xfrm>
              <a:prstGeom prst="rect">
                <a:avLst/>
              </a:prstGeom>
              <a:noFill/>
            </p:spPr>
            <p:txBody>
              <a:bodyPr wrap="none" lIns="108000">
                <a:spAutoFit/>
                <a:scene3d>
                  <a:camera prst="orthographicFront">
                    <a:rot lat="0" lon="0" rev="5400000"/>
                  </a:camera>
                  <a:lightRig rig="threePt" dir="t"/>
                </a:scene3d>
                <a:flatTx/>
              </a:bodyPr>
              <a:lstStyle/>
              <a:p>
                <a:pPr>
                  <a:defRPr/>
                </a:pPr>
                <a:r>
                  <a:rPr lang="en-US" sz="2000" b="1" dirty="0">
                    <a:solidFill>
                      <a:srgbClr val="128CAB">
                        <a:lumMod val="75000"/>
                      </a:srgbClr>
                    </a:solidFill>
                    <a:latin typeface="Gill Sans MT"/>
                  </a:rPr>
                  <a:t>Time</a:t>
                </a:r>
              </a:p>
            </p:txBody>
          </p:sp>
          <p:sp>
            <p:nvSpPr>
              <p:cNvPr id="2" name="Freeform 1"/>
              <p:cNvSpPr/>
              <p:nvPr/>
            </p:nvSpPr>
            <p:spPr>
              <a:xfrm>
                <a:off x="4357991" y="1488332"/>
                <a:ext cx="2178996" cy="2937753"/>
              </a:xfrm>
              <a:custGeom>
                <a:avLst/>
                <a:gdLst>
                  <a:gd name="connsiteX0" fmla="*/ 0 w 2178996"/>
                  <a:gd name="connsiteY0" fmla="*/ 2937753 h 2937753"/>
                  <a:gd name="connsiteX1" fmla="*/ 817124 w 2178996"/>
                  <a:gd name="connsiteY1" fmla="*/ 2286000 h 2937753"/>
                  <a:gd name="connsiteX2" fmla="*/ 1624520 w 2178996"/>
                  <a:gd name="connsiteY2" fmla="*/ 1206230 h 2937753"/>
                  <a:gd name="connsiteX3" fmla="*/ 2178996 w 2178996"/>
                  <a:gd name="connsiteY3" fmla="*/ 0 h 2937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8996" h="2937753">
                    <a:moveTo>
                      <a:pt x="0" y="2937753"/>
                    </a:moveTo>
                    <a:cubicBezTo>
                      <a:pt x="273185" y="2756170"/>
                      <a:pt x="546371" y="2574587"/>
                      <a:pt x="817124" y="2286000"/>
                    </a:cubicBezTo>
                    <a:cubicBezTo>
                      <a:pt x="1087877" y="1997413"/>
                      <a:pt x="1397541" y="1587230"/>
                      <a:pt x="1624520" y="1206230"/>
                    </a:cubicBezTo>
                    <a:cubicBezTo>
                      <a:pt x="1851499" y="825230"/>
                      <a:pt x="2015247" y="412615"/>
                      <a:pt x="2178996" y="0"/>
                    </a:cubicBezTo>
                  </a:path>
                </a:pathLst>
              </a:custGeom>
              <a:noFill/>
              <a:ln w="57150">
                <a:solidFill>
                  <a:schemeClr val="bg2">
                    <a:lumMod val="75000"/>
                  </a:schemeClr>
                </a:solidFill>
                <a:prstDash val="dash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Gill Sans MT"/>
                </a:endParaRPr>
              </a:p>
            </p:txBody>
          </p:sp>
          <p:sp>
            <p:nvSpPr>
              <p:cNvPr id="53" name="Freeform 52"/>
              <p:cNvSpPr/>
              <p:nvPr/>
            </p:nvSpPr>
            <p:spPr>
              <a:xfrm>
                <a:off x="574213" y="4442333"/>
                <a:ext cx="3752850" cy="1285875"/>
              </a:xfrm>
              <a:custGeom>
                <a:avLst/>
                <a:gdLst>
                  <a:gd name="connsiteX0" fmla="*/ 0 w 5864087"/>
                  <a:gd name="connsiteY0" fmla="*/ 4152348 h 4152348"/>
                  <a:gd name="connsiteX1" fmla="*/ 2065130 w 5864087"/>
                  <a:gd name="connsiteY1" fmla="*/ 3931479 h 4152348"/>
                  <a:gd name="connsiteX2" fmla="*/ 3677478 w 5864087"/>
                  <a:gd name="connsiteY2" fmla="*/ 3511826 h 4152348"/>
                  <a:gd name="connsiteX3" fmla="*/ 4505739 w 5864087"/>
                  <a:gd name="connsiteY3" fmla="*/ 3136348 h 4152348"/>
                  <a:gd name="connsiteX4" fmla="*/ 5212522 w 5864087"/>
                  <a:gd name="connsiteY4" fmla="*/ 2650435 h 4152348"/>
                  <a:gd name="connsiteX5" fmla="*/ 5477565 w 5864087"/>
                  <a:gd name="connsiteY5" fmla="*/ 2054087 h 4152348"/>
                  <a:gd name="connsiteX6" fmla="*/ 5709478 w 5864087"/>
                  <a:gd name="connsiteY6" fmla="*/ 982870 h 4152348"/>
                  <a:gd name="connsiteX7" fmla="*/ 5864087 w 5864087"/>
                  <a:gd name="connsiteY7" fmla="*/ 0 h 4152348"/>
                  <a:gd name="connsiteX0" fmla="*/ 0 w 5709478"/>
                  <a:gd name="connsiteY0" fmla="*/ 3169478 h 3169478"/>
                  <a:gd name="connsiteX1" fmla="*/ 2065130 w 5709478"/>
                  <a:gd name="connsiteY1" fmla="*/ 2948609 h 3169478"/>
                  <a:gd name="connsiteX2" fmla="*/ 3677478 w 5709478"/>
                  <a:gd name="connsiteY2" fmla="*/ 2528956 h 3169478"/>
                  <a:gd name="connsiteX3" fmla="*/ 4505739 w 5709478"/>
                  <a:gd name="connsiteY3" fmla="*/ 2153478 h 3169478"/>
                  <a:gd name="connsiteX4" fmla="*/ 5212522 w 5709478"/>
                  <a:gd name="connsiteY4" fmla="*/ 1667565 h 3169478"/>
                  <a:gd name="connsiteX5" fmla="*/ 5477565 w 5709478"/>
                  <a:gd name="connsiteY5" fmla="*/ 1071217 h 3169478"/>
                  <a:gd name="connsiteX6" fmla="*/ 5709478 w 5709478"/>
                  <a:gd name="connsiteY6" fmla="*/ 0 h 3169478"/>
                  <a:gd name="connsiteX0" fmla="*/ 0 w 5477565"/>
                  <a:gd name="connsiteY0" fmla="*/ 2098261 h 2098261"/>
                  <a:gd name="connsiteX1" fmla="*/ 2065130 w 5477565"/>
                  <a:gd name="connsiteY1" fmla="*/ 1877392 h 2098261"/>
                  <a:gd name="connsiteX2" fmla="*/ 3677478 w 5477565"/>
                  <a:gd name="connsiteY2" fmla="*/ 1457739 h 2098261"/>
                  <a:gd name="connsiteX3" fmla="*/ 4505739 w 5477565"/>
                  <a:gd name="connsiteY3" fmla="*/ 1082261 h 2098261"/>
                  <a:gd name="connsiteX4" fmla="*/ 5212522 w 5477565"/>
                  <a:gd name="connsiteY4" fmla="*/ 596348 h 2098261"/>
                  <a:gd name="connsiteX5" fmla="*/ 5477565 w 5477565"/>
                  <a:gd name="connsiteY5" fmla="*/ 0 h 2098261"/>
                  <a:gd name="connsiteX0" fmla="*/ 0 w 5212522"/>
                  <a:gd name="connsiteY0" fmla="*/ 1501913 h 1501913"/>
                  <a:gd name="connsiteX1" fmla="*/ 2065130 w 5212522"/>
                  <a:gd name="connsiteY1" fmla="*/ 1281044 h 1501913"/>
                  <a:gd name="connsiteX2" fmla="*/ 3677478 w 5212522"/>
                  <a:gd name="connsiteY2" fmla="*/ 861391 h 1501913"/>
                  <a:gd name="connsiteX3" fmla="*/ 4505739 w 5212522"/>
                  <a:gd name="connsiteY3" fmla="*/ 485913 h 1501913"/>
                  <a:gd name="connsiteX4" fmla="*/ 5212522 w 5212522"/>
                  <a:gd name="connsiteY4" fmla="*/ 0 h 1501913"/>
                  <a:gd name="connsiteX0" fmla="*/ 0 w 4999044"/>
                  <a:gd name="connsiteY0" fmla="*/ 1319057 h 1319057"/>
                  <a:gd name="connsiteX1" fmla="*/ 2065130 w 4999044"/>
                  <a:gd name="connsiteY1" fmla="*/ 1098188 h 1319057"/>
                  <a:gd name="connsiteX2" fmla="*/ 3677478 w 4999044"/>
                  <a:gd name="connsiteY2" fmla="*/ 678535 h 1319057"/>
                  <a:gd name="connsiteX3" fmla="*/ 4505739 w 4999044"/>
                  <a:gd name="connsiteY3" fmla="*/ 303057 h 1319057"/>
                  <a:gd name="connsiteX4" fmla="*/ 4999044 w 4999044"/>
                  <a:gd name="connsiteY4" fmla="*/ 0 h 1319057"/>
                  <a:gd name="connsiteX0" fmla="*/ 0 w 4999044"/>
                  <a:gd name="connsiteY0" fmla="*/ 1319057 h 1319057"/>
                  <a:gd name="connsiteX1" fmla="*/ 2065130 w 4999044"/>
                  <a:gd name="connsiteY1" fmla="*/ 1098188 h 1319057"/>
                  <a:gd name="connsiteX2" fmla="*/ 3677478 w 4999044"/>
                  <a:gd name="connsiteY2" fmla="*/ 678535 h 1319057"/>
                  <a:gd name="connsiteX3" fmla="*/ 4505739 w 4999044"/>
                  <a:gd name="connsiteY3" fmla="*/ 303057 h 1319057"/>
                  <a:gd name="connsiteX4" fmla="*/ 4999044 w 4999044"/>
                  <a:gd name="connsiteY4" fmla="*/ 0 h 1319057"/>
                  <a:gd name="connsiteX0" fmla="*/ 0 w 5014166"/>
                  <a:gd name="connsiteY0" fmla="*/ 1296200 h 1296200"/>
                  <a:gd name="connsiteX1" fmla="*/ 2065130 w 5014166"/>
                  <a:gd name="connsiteY1" fmla="*/ 1075331 h 1296200"/>
                  <a:gd name="connsiteX2" fmla="*/ 3677478 w 5014166"/>
                  <a:gd name="connsiteY2" fmla="*/ 655678 h 1296200"/>
                  <a:gd name="connsiteX3" fmla="*/ 4505739 w 5014166"/>
                  <a:gd name="connsiteY3" fmla="*/ 280200 h 1296200"/>
                  <a:gd name="connsiteX4" fmla="*/ 5014166 w 5014166"/>
                  <a:gd name="connsiteY4" fmla="*/ 0 h 1296200"/>
                  <a:gd name="connsiteX0" fmla="*/ 0 w 5014166"/>
                  <a:gd name="connsiteY0" fmla="*/ 1296200 h 1296200"/>
                  <a:gd name="connsiteX1" fmla="*/ 2065130 w 5014166"/>
                  <a:gd name="connsiteY1" fmla="*/ 1075331 h 1296200"/>
                  <a:gd name="connsiteX2" fmla="*/ 3677478 w 5014166"/>
                  <a:gd name="connsiteY2" fmla="*/ 655678 h 1296200"/>
                  <a:gd name="connsiteX3" fmla="*/ 4505739 w 5014166"/>
                  <a:gd name="connsiteY3" fmla="*/ 280200 h 1296200"/>
                  <a:gd name="connsiteX4" fmla="*/ 5014166 w 5014166"/>
                  <a:gd name="connsiteY4" fmla="*/ 0 h 1296200"/>
                  <a:gd name="connsiteX0" fmla="*/ 0 w 4505739"/>
                  <a:gd name="connsiteY0" fmla="*/ 1016000 h 1016000"/>
                  <a:gd name="connsiteX1" fmla="*/ 2065130 w 4505739"/>
                  <a:gd name="connsiteY1" fmla="*/ 795131 h 1016000"/>
                  <a:gd name="connsiteX2" fmla="*/ 3677478 w 4505739"/>
                  <a:gd name="connsiteY2" fmla="*/ 375478 h 1016000"/>
                  <a:gd name="connsiteX3" fmla="*/ 4505739 w 4505739"/>
                  <a:gd name="connsiteY3" fmla="*/ 0 h 1016000"/>
                  <a:gd name="connsiteX0" fmla="*/ 0 w 4664379"/>
                  <a:gd name="connsiteY0" fmla="*/ 1098539 h 1098539"/>
                  <a:gd name="connsiteX1" fmla="*/ 2065130 w 4664379"/>
                  <a:gd name="connsiteY1" fmla="*/ 877670 h 1098539"/>
                  <a:gd name="connsiteX2" fmla="*/ 3677478 w 4664379"/>
                  <a:gd name="connsiteY2" fmla="*/ 458017 h 1098539"/>
                  <a:gd name="connsiteX3" fmla="*/ 4664379 w 4664379"/>
                  <a:gd name="connsiteY3" fmla="*/ 0 h 1098539"/>
                  <a:gd name="connsiteX0" fmla="*/ 0 w 5003697"/>
                  <a:gd name="connsiteY0" fmla="*/ 1285550 h 1285550"/>
                  <a:gd name="connsiteX1" fmla="*/ 2065130 w 5003697"/>
                  <a:gd name="connsiteY1" fmla="*/ 1064681 h 1285550"/>
                  <a:gd name="connsiteX2" fmla="*/ 3677478 w 5003697"/>
                  <a:gd name="connsiteY2" fmla="*/ 645028 h 1285550"/>
                  <a:gd name="connsiteX3" fmla="*/ 5003697 w 5003697"/>
                  <a:gd name="connsiteY3" fmla="*/ 0 h 1285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03697" h="1285550">
                    <a:moveTo>
                      <a:pt x="0" y="1285550"/>
                    </a:moveTo>
                    <a:cubicBezTo>
                      <a:pt x="726108" y="1228492"/>
                      <a:pt x="1452217" y="1171435"/>
                      <a:pt x="2065130" y="1064681"/>
                    </a:cubicBezTo>
                    <a:cubicBezTo>
                      <a:pt x="2678043" y="957927"/>
                      <a:pt x="3187717" y="822475"/>
                      <a:pt x="3677478" y="645028"/>
                    </a:cubicBezTo>
                    <a:cubicBezTo>
                      <a:pt x="4167239" y="467581"/>
                      <a:pt x="4780916" y="109280"/>
                      <a:pt x="5003697" y="0"/>
                    </a:cubicBezTo>
                  </a:path>
                </a:pathLst>
              </a:custGeom>
              <a:ln w="57150" cmpd="sng">
                <a:solidFill>
                  <a:srgbClr val="128CAB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  <a:latin typeface="Gill Sans MT"/>
                </a:endParaRPr>
              </a:p>
            </p:txBody>
          </p:sp>
          <p:cxnSp>
            <p:nvCxnSpPr>
              <p:cNvPr id="54" name="Straight Arrow Connector 53"/>
              <p:cNvCxnSpPr/>
              <p:nvPr/>
            </p:nvCxnSpPr>
            <p:spPr>
              <a:xfrm flipV="1">
                <a:off x="549796" y="1268760"/>
                <a:ext cx="0" cy="4824536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/>
              <p:nvPr/>
            </p:nvGrpSpPr>
            <p:grpSpPr>
              <a:xfrm>
                <a:off x="582063" y="3821883"/>
                <a:ext cx="3353530" cy="2249304"/>
                <a:chOff x="761284" y="1445924"/>
                <a:chExt cx="3105386" cy="2782086"/>
              </a:xfrm>
            </p:grpSpPr>
            <p:pic>
              <p:nvPicPr>
                <p:cNvPr id="55" name="Picture 2" descr="images.jpeg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5576" y="2224035"/>
                  <a:ext cx="535560" cy="4348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6" name="Picture 6" descr="images.jpeg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88510" y="2224035"/>
                  <a:ext cx="535560" cy="4348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7" name="Picture 7" descr="images.jpeg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2255" y="2224035"/>
                  <a:ext cx="535560" cy="4348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8" name="Picture 8" descr="images.jpeg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56002" y="2224035"/>
                  <a:ext cx="535560" cy="4348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9" name="Picture 12" descr="images.jpeg"/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2513" y="3633404"/>
                  <a:ext cx="548623" cy="5534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0" name="Picture 13"/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8381" y="3712467"/>
                  <a:ext cx="509436" cy="5138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1" name="Picture 14"/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40765" y="3554345"/>
                  <a:ext cx="480044" cy="673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2" name="Picture 15"/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16815" y="3699297"/>
                  <a:ext cx="649855" cy="5106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cxnSp>
              <p:nvCxnSpPr>
                <p:cNvPr id="63" name="Straight Arrow Connector 18"/>
                <p:cNvCxnSpPr>
                  <a:cxnSpLocks noChangeShapeType="1"/>
                </p:cNvCxnSpPr>
                <p:nvPr/>
              </p:nvCxnSpPr>
              <p:spPr bwMode="auto">
                <a:xfrm flipH="1">
                  <a:off x="1144796" y="2742433"/>
                  <a:ext cx="4743" cy="745823"/>
                </a:xfrm>
                <a:prstGeom prst="straightConnector1">
                  <a:avLst/>
                </a:prstGeom>
                <a:noFill/>
                <a:ln w="44450">
                  <a:solidFill>
                    <a:srgbClr val="679E2A"/>
                  </a:solidFill>
                  <a:round/>
                  <a:headEnd type="triangle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64" name="Rectangle 65"/>
                <p:cNvSpPr>
                  <a:spLocks noChangeArrowheads="1"/>
                </p:cNvSpPr>
                <p:nvPr/>
              </p:nvSpPr>
              <p:spPr bwMode="auto">
                <a:xfrm>
                  <a:off x="761284" y="1445924"/>
                  <a:ext cx="3056608" cy="6017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4331" tIns="47165" rIns="94331" bIns="47165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  <a:latin typeface="Gill Sans MT"/>
                    </a:rPr>
                    <a:t>Silos of Things</a:t>
                  </a:r>
                </a:p>
              </p:txBody>
            </p:sp>
            <p:cxnSp>
              <p:nvCxnSpPr>
                <p:cNvPr id="65" name="Straight Arrow Connector 18"/>
                <p:cNvCxnSpPr>
                  <a:cxnSpLocks noChangeShapeType="1"/>
                </p:cNvCxnSpPr>
                <p:nvPr/>
              </p:nvCxnSpPr>
              <p:spPr bwMode="auto">
                <a:xfrm flipH="1">
                  <a:off x="1941147" y="2751730"/>
                  <a:ext cx="4743" cy="745824"/>
                </a:xfrm>
                <a:prstGeom prst="straightConnector1">
                  <a:avLst/>
                </a:prstGeom>
                <a:noFill/>
                <a:ln w="44450">
                  <a:solidFill>
                    <a:srgbClr val="679E2A"/>
                  </a:solidFill>
                  <a:round/>
                  <a:headEnd type="triangle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6" name="Straight Arrow Connector 18"/>
                <p:cNvCxnSpPr>
                  <a:cxnSpLocks noChangeShapeType="1"/>
                </p:cNvCxnSpPr>
                <p:nvPr/>
              </p:nvCxnSpPr>
              <p:spPr bwMode="auto">
                <a:xfrm flipH="1">
                  <a:off x="2755389" y="2743138"/>
                  <a:ext cx="4743" cy="745824"/>
                </a:xfrm>
                <a:prstGeom prst="straightConnector1">
                  <a:avLst/>
                </a:prstGeom>
                <a:noFill/>
                <a:ln w="44450">
                  <a:solidFill>
                    <a:srgbClr val="679E2A"/>
                  </a:solidFill>
                  <a:round/>
                  <a:headEnd type="triangle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7" name="Straight Arrow Connector 18"/>
                <p:cNvCxnSpPr>
                  <a:cxnSpLocks noChangeShapeType="1"/>
                </p:cNvCxnSpPr>
                <p:nvPr/>
              </p:nvCxnSpPr>
              <p:spPr bwMode="auto">
                <a:xfrm flipH="1">
                  <a:off x="3551970" y="2716657"/>
                  <a:ext cx="4743" cy="745824"/>
                </a:xfrm>
                <a:prstGeom prst="straightConnector1">
                  <a:avLst/>
                </a:prstGeom>
                <a:noFill/>
                <a:ln w="44450">
                  <a:solidFill>
                    <a:srgbClr val="679E2A"/>
                  </a:solidFill>
                  <a:round/>
                  <a:headEnd type="triangle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C0C09B-3DD4-4F6D-AFF6-90B5531018E6}"/>
                </a:ext>
              </a:extLst>
            </p:cNvPr>
            <p:cNvSpPr txBox="1"/>
            <p:nvPr/>
          </p:nvSpPr>
          <p:spPr>
            <a:xfrm>
              <a:off x="4547547" y="3966907"/>
              <a:ext cx="896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existing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BCB8F0-1AAD-4AF6-BE40-AB89128EC8DF}"/>
                </a:ext>
              </a:extLst>
            </p:cNvPr>
            <p:cNvSpPr txBox="1"/>
            <p:nvPr/>
          </p:nvSpPr>
          <p:spPr>
            <a:xfrm>
              <a:off x="4238943" y="2428468"/>
              <a:ext cx="9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possible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0C8F636-2160-4FC6-9C8F-26B4A2E90447}"/>
              </a:ext>
            </a:extLst>
          </p:cNvPr>
          <p:cNvSpPr txBox="1"/>
          <p:nvPr/>
        </p:nvSpPr>
        <p:spPr>
          <a:xfrm>
            <a:off x="163751" y="2316501"/>
            <a:ext cx="475943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Gill Sans MT"/>
              </a:rPr>
              <a:t>Current trend shows strong growth and this not new, it’s been around for &gt; 30 years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Gill Sans MT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/>
                <a:cs typeface="Courier New" panose="02070309020205020404" pitchFamily="49" charset="0"/>
              </a:rPr>
              <a:t>Connected things &gt; world population</a:t>
            </a:r>
            <a:endParaRPr lang="en-US" sz="2000" dirty="0">
              <a:latin typeface="Gill Sans MT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Gill Sans MT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Gill Sans MT"/>
              </a:rPr>
              <a:t>The </a:t>
            </a:r>
            <a:r>
              <a:rPr lang="en-US" sz="2000" dirty="0">
                <a:solidFill>
                  <a:srgbClr val="C00000"/>
                </a:solidFill>
                <a:latin typeface="Gill Sans MT"/>
              </a:rPr>
              <a:t>IoT Opportunity is much larger than current state</a:t>
            </a:r>
            <a:r>
              <a:rPr lang="en-US" sz="2000" dirty="0">
                <a:latin typeface="Gill Sans MT"/>
              </a:rPr>
              <a:t> and analysts predictions for connected devices (2025):</a:t>
            </a:r>
          </a:p>
          <a:p>
            <a:pPr>
              <a:defRPr/>
            </a:pPr>
            <a:r>
              <a:rPr lang="en-US" sz="2000" dirty="0">
                <a:latin typeface="Gill Sans MT"/>
              </a:rPr>
              <a:t>		</a:t>
            </a:r>
            <a:r>
              <a:rPr lang="en-US" sz="2000" i="1" dirty="0">
                <a:latin typeface="Gill Sans MT"/>
              </a:rPr>
              <a:t>75</a:t>
            </a:r>
            <a:r>
              <a:rPr lang="en-US" sz="2000" dirty="0">
                <a:latin typeface="Gill Sans MT"/>
              </a:rPr>
              <a:t> billion?</a:t>
            </a:r>
          </a:p>
          <a:p>
            <a:pPr>
              <a:defRPr/>
            </a:pPr>
            <a:r>
              <a:rPr lang="en-US" sz="2000" dirty="0">
                <a:latin typeface="Gill Sans MT"/>
              </a:rPr>
              <a:t>		100 billion?!</a:t>
            </a:r>
          </a:p>
        </p:txBody>
      </p:sp>
      <p:pic>
        <p:nvPicPr>
          <p:cNvPr id="36" name="Picture 2" descr="C:\Users\bilcur01\AppData\Local\Microsoft\Windows\Temporary Internet Files\Content.IE5\TTMZVMBF\MC900297429[1].wmf">
            <a:extLst>
              <a:ext uri="{FF2B5EF4-FFF2-40B4-BE49-F238E27FC236}">
                <a16:creationId xmlns:a16="http://schemas.microsoft.com/office/drawing/2014/main" id="{4554F27D-EE09-4928-BCB6-624D28F2B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80502" y="2120094"/>
            <a:ext cx="1006506" cy="113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2D85D4-9DDF-4174-834D-11B4900643D1}"/>
              </a:ext>
            </a:extLst>
          </p:cNvPr>
          <p:cNvSpPr txBox="1"/>
          <p:nvPr/>
        </p:nvSpPr>
        <p:spPr>
          <a:xfrm>
            <a:off x="6966290" y="1983038"/>
            <a:ext cx="17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Opportunity gap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2F58A3-2F33-4D0A-A904-F2AD88736E8D}"/>
              </a:ext>
            </a:extLst>
          </p:cNvPr>
          <p:cNvCxnSpPr/>
          <p:nvPr/>
        </p:nvCxnSpPr>
        <p:spPr>
          <a:xfrm>
            <a:off x="8400158" y="2501167"/>
            <a:ext cx="1446748" cy="8947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93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922ED-9BDC-4D41-90A0-917E426C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Market penetration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1F080-34E3-47CE-B1A3-506D3CCE4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59" y="1674623"/>
            <a:ext cx="11237289" cy="46598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EB1E21-CB00-424C-9E58-E9D04F4665DE}"/>
              </a:ext>
            </a:extLst>
          </p:cNvPr>
          <p:cNvSpPr/>
          <p:nvPr/>
        </p:nvSpPr>
        <p:spPr>
          <a:xfrm>
            <a:off x="7552210" y="6302424"/>
            <a:ext cx="35015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CAGR = Compound Annual Growth Rate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BE1A5-B9B7-4D82-8615-E272772D2089}"/>
              </a:ext>
            </a:extLst>
          </p:cNvPr>
          <p:cNvSpPr txBox="1"/>
          <p:nvPr/>
        </p:nvSpPr>
        <p:spPr>
          <a:xfrm>
            <a:off x="242596" y="5393094"/>
            <a:ext cx="369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This stats is before the </a:t>
            </a:r>
            <a:r>
              <a:rPr lang="en-GB" b="1" dirty="0" err="1">
                <a:solidFill>
                  <a:srgbClr val="C00000"/>
                </a:solidFill>
              </a:rPr>
              <a:t>Covid</a:t>
            </a:r>
            <a:r>
              <a:rPr lang="en-GB" b="1" dirty="0">
                <a:solidFill>
                  <a:srgbClr val="C00000"/>
                </a:solidFill>
              </a:rPr>
              <a:t> impact!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B580C0-6D42-492F-9B4B-35B7720274EC}"/>
              </a:ext>
            </a:extLst>
          </p:cNvPr>
          <p:cNvCxnSpPr/>
          <p:nvPr/>
        </p:nvCxnSpPr>
        <p:spPr>
          <a:xfrm flipV="1">
            <a:off x="597352" y="3054220"/>
            <a:ext cx="1554909" cy="2251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74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E228A-F83B-4A86-9D0D-B35EB796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IoT Growth by Verticals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0DFB1-6242-47C2-B0F9-C64DCC09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34" y="1851659"/>
            <a:ext cx="10925828" cy="44993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A0A502-47A6-4594-ABB7-C99AB0E9A2FF}"/>
              </a:ext>
            </a:extLst>
          </p:cNvPr>
          <p:cNvSpPr txBox="1"/>
          <p:nvPr/>
        </p:nvSpPr>
        <p:spPr>
          <a:xfrm>
            <a:off x="8683691" y="6259875"/>
            <a:ext cx="2149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Verticals: various use cases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44E6B02-F739-4CA3-AFD7-515EF5F79793}"/>
              </a:ext>
            </a:extLst>
          </p:cNvPr>
          <p:cNvSpPr/>
          <p:nvPr/>
        </p:nvSpPr>
        <p:spPr>
          <a:xfrm>
            <a:off x="5237584" y="5218922"/>
            <a:ext cx="2413518" cy="33590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259E4F-8CB7-4E14-A6F8-D96E7CD064F6}"/>
              </a:ext>
            </a:extLst>
          </p:cNvPr>
          <p:cNvCxnSpPr>
            <a:cxnSpLocks/>
          </p:cNvCxnSpPr>
          <p:nvPr/>
        </p:nvCxnSpPr>
        <p:spPr>
          <a:xfrm flipV="1">
            <a:off x="3178629" y="5411756"/>
            <a:ext cx="2058955" cy="8481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AC64D6-1B3B-499D-BF35-945383869E8E}"/>
              </a:ext>
            </a:extLst>
          </p:cNvPr>
          <p:cNvSpPr txBox="1"/>
          <p:nvPr/>
        </p:nvSpPr>
        <p:spPr>
          <a:xfrm>
            <a:off x="447186" y="6413763"/>
            <a:ext cx="4471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And again, this is before the impact of </a:t>
            </a:r>
            <a:r>
              <a:rPr lang="en-GB" b="1" dirty="0" err="1">
                <a:solidFill>
                  <a:srgbClr val="C00000"/>
                </a:solidFill>
              </a:rPr>
              <a:t>Covid</a:t>
            </a:r>
            <a:r>
              <a:rPr lang="en-GB" b="1" dirty="0">
                <a:solidFill>
                  <a:srgbClr val="C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4118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F68A7CE4192F419E7B6E65B68C1C79" ma:contentTypeVersion="30" ma:contentTypeDescription="Create a new document." ma:contentTypeScope="" ma:versionID="107d5ef49305a113c99df7671ddc869d">
  <xsd:schema xmlns:xsd="http://www.w3.org/2001/XMLSchema" xmlns:xs="http://www.w3.org/2001/XMLSchema" xmlns:p="http://schemas.microsoft.com/office/2006/metadata/properties" xmlns:ns3="fa32ac6c-f3a8-448d-9f93-49a748e411a7" xmlns:ns4="9699d7a1-72e9-4dfc-b1d4-1dba4e0ab503" targetNamespace="http://schemas.microsoft.com/office/2006/metadata/properties" ma:root="true" ma:fieldsID="1bd4d9a16a18647880848df45da5b860" ns3:_="" ns4:_="">
    <xsd:import namespace="fa32ac6c-f3a8-448d-9f93-49a748e411a7"/>
    <xsd:import namespace="9699d7a1-72e9-4dfc-b1d4-1dba4e0ab5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32ac6c-f3a8-448d-9f93-49a748e411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NotebookType" ma:index="14" nillable="true" ma:displayName="Notebook Type" ma:internalName="NotebookType">
      <xsd:simpleType>
        <xsd:restriction base="dms:Text"/>
      </xsd:simpleType>
    </xsd:element>
    <xsd:element name="FolderType" ma:index="15" nillable="true" ma:displayName="Folder Type" ma:internalName="FolderType">
      <xsd:simpleType>
        <xsd:restriction base="dms:Text"/>
      </xsd:simpleType>
    </xsd:element>
    <xsd:element name="CultureName" ma:index="16" nillable="true" ma:displayName="Culture Name" ma:internalName="CultureName">
      <xsd:simpleType>
        <xsd:restriction base="dms:Text"/>
      </xsd:simpleType>
    </xsd:element>
    <xsd:element name="AppVersion" ma:index="17" nillable="true" ma:displayName="App Version" ma:internalName="AppVersion">
      <xsd:simpleType>
        <xsd:restriction base="dms:Text"/>
      </xsd:simpleType>
    </xsd:element>
    <xsd:element name="TeamsChannelId" ma:index="18" nillable="true" ma:displayName="Teams Channel Id" ma:internalName="TeamsChannelId">
      <xsd:simpleType>
        <xsd:restriction base="dms:Text"/>
      </xsd:simpleType>
    </xsd:element>
    <xsd:element name="Owner" ma:index="19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20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1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2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3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4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25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6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7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8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9" nillable="true" ma:displayName="Is Collaboration Space Locked" ma:internalName="Is_Collaboration_Space_Locked">
      <xsd:simpleType>
        <xsd:restriction base="dms:Boolean"/>
      </xsd:simpleType>
    </xsd:element>
    <xsd:element name="IsNotebookLocked" ma:index="30" nillable="true" ma:displayName="Is Notebook Locked" ma:internalName="IsNotebookLocked">
      <xsd:simpleType>
        <xsd:restriction base="dms:Boolean"/>
      </xsd:simpleType>
    </xsd:element>
    <xsd:element name="MediaServiceGenerationTime" ma:index="3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99d7a1-72e9-4dfc-b1d4-1dba4e0ab503" elementFormDefault="qualified">
    <xsd:import namespace="http://schemas.microsoft.com/office/2006/documentManagement/types"/>
    <xsd:import namespace="http://schemas.microsoft.com/office/infopath/2007/PartnerControls"/>
    <xsd:element name="SharedWithUsers" ma:index="3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fa32ac6c-f3a8-448d-9f93-49a748e411a7" xsi:nil="true"/>
    <FolderType xmlns="fa32ac6c-f3a8-448d-9f93-49a748e411a7" xsi:nil="true"/>
    <Teachers xmlns="fa32ac6c-f3a8-448d-9f93-49a748e411a7">
      <UserInfo>
        <DisplayName/>
        <AccountId xsi:nil="true"/>
        <AccountType/>
      </UserInfo>
    </Teachers>
    <Student_Groups xmlns="fa32ac6c-f3a8-448d-9f93-49a748e411a7">
      <UserInfo>
        <DisplayName/>
        <AccountId xsi:nil="true"/>
        <AccountType/>
      </UserInfo>
    </Student_Groups>
    <Invited_Teachers xmlns="fa32ac6c-f3a8-448d-9f93-49a748e411a7" xsi:nil="true"/>
    <Owner xmlns="fa32ac6c-f3a8-448d-9f93-49a748e411a7">
      <UserInfo>
        <DisplayName/>
        <AccountId xsi:nil="true"/>
        <AccountType/>
      </UserInfo>
    </Owner>
    <Invited_Students xmlns="fa32ac6c-f3a8-448d-9f93-49a748e411a7" xsi:nil="true"/>
    <DefaultSectionNames xmlns="fa32ac6c-f3a8-448d-9f93-49a748e411a7" xsi:nil="true"/>
    <Has_Teacher_Only_SectionGroup xmlns="fa32ac6c-f3a8-448d-9f93-49a748e411a7" xsi:nil="true"/>
    <Students xmlns="fa32ac6c-f3a8-448d-9f93-49a748e411a7">
      <UserInfo>
        <DisplayName/>
        <AccountId xsi:nil="true"/>
        <AccountType/>
      </UserInfo>
    </Students>
    <TeamsChannelId xmlns="fa32ac6c-f3a8-448d-9f93-49a748e411a7" xsi:nil="true"/>
    <IsNotebookLocked xmlns="fa32ac6c-f3a8-448d-9f93-49a748e411a7" xsi:nil="true"/>
    <Templates xmlns="fa32ac6c-f3a8-448d-9f93-49a748e411a7" xsi:nil="true"/>
    <AppVersion xmlns="fa32ac6c-f3a8-448d-9f93-49a748e411a7" xsi:nil="true"/>
    <Is_Collaboration_Space_Locked xmlns="fa32ac6c-f3a8-448d-9f93-49a748e411a7" xsi:nil="true"/>
    <Self_Registration_Enabled xmlns="fa32ac6c-f3a8-448d-9f93-49a748e411a7" xsi:nil="true"/>
    <CultureName xmlns="fa32ac6c-f3a8-448d-9f93-49a748e411a7" xsi:nil="true"/>
  </documentManagement>
</p:properties>
</file>

<file path=customXml/itemProps1.xml><?xml version="1.0" encoding="utf-8"?>
<ds:datastoreItem xmlns:ds="http://schemas.openxmlformats.org/officeDocument/2006/customXml" ds:itemID="{E4264D16-0C50-4F23-A654-564146D3FE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62CB59-DCC4-4DF7-8094-E3AA17F895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32ac6c-f3a8-448d-9f93-49a748e411a7"/>
    <ds:schemaRef ds:uri="9699d7a1-72e9-4dfc-b1d4-1dba4e0ab5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51A2D9-CE70-4066-AE61-7A234D697294}">
  <ds:schemaRefs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fa32ac6c-f3a8-448d-9f93-49a748e411a7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9699d7a1-72e9-4dfc-b1d4-1dba4e0ab50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937</TotalTime>
  <Words>1025</Words>
  <Application>Microsoft Office PowerPoint</Application>
  <PresentationFormat>Widescreen</PresentationFormat>
  <Paragraphs>211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Gill Sans MT</vt:lpstr>
      <vt:lpstr>Open Sans</vt:lpstr>
      <vt:lpstr>Office Theme</vt:lpstr>
      <vt:lpstr> IoT Ecosystem </vt:lpstr>
      <vt:lpstr>What is IoT?</vt:lpstr>
      <vt:lpstr>Things?</vt:lpstr>
      <vt:lpstr>What is IoT? A chronological order</vt:lpstr>
      <vt:lpstr>PowerPoint Presentation</vt:lpstr>
      <vt:lpstr>Challenges of Internet of Things</vt:lpstr>
      <vt:lpstr>The IoT Opportunity Gap</vt:lpstr>
      <vt:lpstr>Market penetration</vt:lpstr>
      <vt:lpstr>IoT Growth by Verticals</vt:lpstr>
      <vt:lpstr>IoT Reference Model</vt:lpstr>
      <vt:lpstr>IoT reference model: Architectural perspectives</vt:lpstr>
      <vt:lpstr>IoT reference model: Architectural perspective- example</vt:lpstr>
      <vt:lpstr>IoT reference model: Networking perspective</vt:lpstr>
      <vt:lpstr>IoT reference model: Networking perspective</vt:lpstr>
      <vt:lpstr>IoT protocol stack further details</vt:lpstr>
      <vt:lpstr>Technologies that enable IoT </vt:lpstr>
      <vt:lpstr>Technologies that Enable IoT example: ARM-based solutions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me</dc:title>
  <dc:creator>Mir Seyedebrahimi</dc:creator>
  <cp:lastModifiedBy>Seyedebrahimi, Mir</cp:lastModifiedBy>
  <cp:revision>42</cp:revision>
  <dcterms:created xsi:type="dcterms:W3CDTF">2020-11-20T09:57:29Z</dcterms:created>
  <dcterms:modified xsi:type="dcterms:W3CDTF">2021-11-22T10:38:22Z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0x010100CEF68A7CE4192F419E7B6E65B68C1C79</vt:lpwstr>
  </property>
</Properties>
</file>